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29FE3-AF1B-47A8-B9F2-AD08106D7EFF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0C998-991D-4D68-863D-7BA3E4FD6F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5286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00C998-991D-4D68-863D-7BA3E4FD6FF4}" type="slidenum">
              <a:rPr lang="es-CO" smtClean="0"/>
              <a:t>10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0021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BAE5E55-6CD0-4B34-8BE4-13A65820C120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86077CE-022C-4A51-B8AD-EAA9DF79059E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059832" y="2708476"/>
            <a:ext cx="6264696" cy="1702160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>
                <a:solidFill>
                  <a:schemeClr val="tx2">
                    <a:lumMod val="50000"/>
                  </a:schemeClr>
                </a:solidFill>
              </a:rPr>
              <a:t>Propuesta Plan de Acción 2016 </a:t>
            </a:r>
            <a:r>
              <a:rPr lang="es-CO" b="1" dirty="0" smtClean="0">
                <a:solidFill>
                  <a:schemeClr val="tx2">
                    <a:lumMod val="50000"/>
                  </a:schemeClr>
                </a:solidFill>
              </a:rPr>
              <a:t>– 2019</a:t>
            </a:r>
            <a:br>
              <a:rPr lang="es-CO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s-CO" b="1" dirty="0">
                <a:solidFill>
                  <a:schemeClr val="tx1"/>
                </a:solidFill>
              </a:rPr>
              <a:t>“EQUIDAD AMBIENTAL Y DESARROLLO SOSTENIBLE</a:t>
            </a:r>
            <a:r>
              <a:rPr lang="es-CO" b="1" dirty="0" smtClean="0"/>
              <a:t>”</a:t>
            </a:r>
            <a:endParaRPr lang="es-CO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55976" y="4832667"/>
            <a:ext cx="4392487" cy="126062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s-CO" sz="3400" b="1" dirty="0" smtClean="0"/>
              <a:t>Manuel Hoyden González </a:t>
            </a:r>
            <a:r>
              <a:rPr lang="es-CO" sz="3400" b="1" dirty="0" smtClean="0"/>
              <a:t>Ossa</a:t>
            </a:r>
          </a:p>
          <a:p>
            <a:pPr algn="ctr"/>
            <a:r>
              <a:rPr lang="es-CO" b="1" dirty="0" smtClean="0"/>
              <a:t>Ingeniero de Minas</a:t>
            </a:r>
          </a:p>
          <a:p>
            <a:pPr algn="ctr"/>
            <a:r>
              <a:rPr lang="es-CO" b="1" dirty="0" smtClean="0"/>
              <a:t>Especialista en Gerencia Ambiental</a:t>
            </a:r>
          </a:p>
          <a:p>
            <a:pPr algn="ctr"/>
            <a:r>
              <a:rPr lang="es-CO" b="1" dirty="0" smtClean="0"/>
              <a:t>Maestrante en Agroforestería Tropical</a:t>
            </a:r>
            <a:endParaRPr lang="es-CO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88640"/>
            <a:ext cx="2088232" cy="1673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739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485800"/>
            <a:ext cx="702474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4: </a:t>
            </a:r>
            <a:r>
              <a:rPr lang="es-CO" sz="3200" b="1" dirty="0"/>
              <a:t>Uso de Servicios Eco sistémicos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899592" y="1844824"/>
            <a:ext cx="5400600" cy="864096"/>
          </a:xfrm>
        </p:spPr>
        <p:txBody>
          <a:bodyPr>
            <a:normAutofit/>
          </a:bodyPr>
          <a:lstStyle/>
          <a:p>
            <a:pPr lvl="0"/>
            <a:r>
              <a:rPr lang="es-CO" sz="1500" dirty="0">
                <a:solidFill>
                  <a:srgbClr val="FF0000"/>
                </a:solidFill>
              </a:rPr>
              <a:t>Programa 3</a:t>
            </a:r>
            <a:r>
              <a:rPr lang="es-CO" sz="1500" dirty="0" smtClean="0">
                <a:solidFill>
                  <a:srgbClr val="FF0000"/>
                </a:solidFill>
              </a:rPr>
              <a:t>: </a:t>
            </a:r>
            <a:r>
              <a:rPr lang="es-CO" sz="1600" dirty="0">
                <a:solidFill>
                  <a:srgbClr val="FF0000"/>
                </a:solidFill>
              </a:rPr>
              <a:t>Fortalecimiento de procesos de investigación para la generación de conocimiento y tecnologías aplicables en la región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971600" y="2852936"/>
            <a:ext cx="6264696" cy="3888432"/>
          </a:xfrm>
        </p:spPr>
        <p:txBody>
          <a:bodyPr>
            <a:normAutofit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Formular alianzas </a:t>
            </a:r>
            <a:r>
              <a:rPr lang="es-CO" sz="1500" dirty="0" smtClean="0"/>
              <a:t>interinstitucionales </a:t>
            </a:r>
            <a:r>
              <a:rPr lang="es-CO" sz="1500" dirty="0"/>
              <a:t>para </a:t>
            </a:r>
            <a:r>
              <a:rPr lang="es-CO" sz="1500" dirty="0" smtClean="0"/>
              <a:t>el desarrollo investigativo y gerencia del conocimiento en </a:t>
            </a:r>
            <a:r>
              <a:rPr lang="es-CO" sz="1500" dirty="0"/>
              <a:t>la biodiversidad </a:t>
            </a:r>
            <a:r>
              <a:rPr lang="es-CO" sz="1500" dirty="0" smtClean="0"/>
              <a:t>amazónica</a:t>
            </a:r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Promoción de la investigación en potencialidades de las especies amazónicas y su recurso </a:t>
            </a:r>
            <a:r>
              <a:rPr lang="es-CO" sz="1500" dirty="0" smtClean="0"/>
              <a:t>genético</a:t>
            </a:r>
            <a:endParaRPr lang="es-CO" sz="1500" dirty="0"/>
          </a:p>
          <a:p>
            <a:pPr marL="365760" lvl="1" indent="0">
              <a:buNone/>
            </a:pPr>
            <a:endParaRPr lang="es-CO" sz="1500" dirty="0"/>
          </a:p>
          <a:p>
            <a:pPr marL="365760" lvl="1" indent="0">
              <a:buNone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>
              <a:buFont typeface="Wingdings" pitchFamily="2" charset="2"/>
              <a:buChar char="Ø"/>
            </a:pPr>
            <a:endParaRPr lang="es-CO" sz="1500" dirty="0"/>
          </a:p>
        </p:txBody>
      </p:sp>
    </p:spTree>
    <p:extLst>
      <p:ext uri="{BB962C8B-B14F-4D97-AF65-F5344CB8AC3E}">
        <p14:creationId xmlns:p14="http://schemas.microsoft.com/office/powerpoint/2010/main" val="134092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9584" y="485800"/>
            <a:ext cx="8104864" cy="1143000"/>
          </a:xfrm>
        </p:spPr>
        <p:txBody>
          <a:bodyPr>
            <a:normAutofit fontScale="90000"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5: </a:t>
            </a:r>
            <a:r>
              <a:rPr lang="es-CO" sz="3200" b="1" dirty="0"/>
              <a:t>Mejoramiento de la Calidad de </a:t>
            </a:r>
            <a:r>
              <a:rPr lang="es-CO" sz="3200" b="1" dirty="0" smtClean="0"/>
              <a:t>Vida de los Habitantes Amazónicos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916832"/>
            <a:ext cx="4248472" cy="792088"/>
          </a:xfrm>
        </p:spPr>
        <p:txBody>
          <a:bodyPr>
            <a:norm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1: Energías Renovables , Agua Potable Y Saneamiento Básico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636912"/>
            <a:ext cx="3960440" cy="3888432"/>
          </a:xfrm>
        </p:spPr>
        <p:txBody>
          <a:bodyPr>
            <a:normAutofit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Promoción y desarrollo para el uso de energía renovables </a:t>
            </a: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Mejoramiento de la calidad de vida </a:t>
            </a:r>
            <a:r>
              <a:rPr lang="es-CO" sz="1500" dirty="0" smtClean="0"/>
              <a:t>en agua potable y saneamiento </a:t>
            </a:r>
            <a:r>
              <a:rPr lang="es-CO" sz="1500" dirty="0" err="1" smtClean="0"/>
              <a:t>basico</a:t>
            </a:r>
            <a:r>
              <a:rPr lang="es-CO" sz="1500" dirty="0" smtClean="0"/>
              <a:t> para </a:t>
            </a:r>
            <a:r>
              <a:rPr lang="es-CO" sz="1500" dirty="0"/>
              <a:t>comunidades étnicas de la jurisdicción</a:t>
            </a:r>
          </a:p>
          <a:p>
            <a:pPr marL="365760" lvl="1" indent="0">
              <a:buNone/>
            </a:pPr>
            <a:endParaRPr lang="es-CO" sz="1500" dirty="0"/>
          </a:p>
          <a:p>
            <a:pPr marL="365760" lvl="1" indent="0">
              <a:buNone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>
              <a:buFont typeface="Wingdings" pitchFamily="2" charset="2"/>
              <a:buChar char="Ø"/>
            </a:pPr>
            <a:endParaRPr lang="es-CO" sz="1500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772816"/>
            <a:ext cx="4320480" cy="864096"/>
          </a:xfrm>
        </p:spPr>
        <p:txBody>
          <a:bodyPr>
            <a:noAutofit/>
          </a:bodyPr>
          <a:lstStyle/>
          <a:p>
            <a:pPr lvl="0"/>
            <a:r>
              <a:rPr lang="es-CO" sz="1600" dirty="0">
                <a:solidFill>
                  <a:srgbClr val="FF0000"/>
                </a:solidFill>
              </a:rPr>
              <a:t>Programa </a:t>
            </a:r>
            <a:r>
              <a:rPr lang="es-CO" sz="1600" dirty="0" smtClean="0">
                <a:solidFill>
                  <a:srgbClr val="FF0000"/>
                </a:solidFill>
              </a:rPr>
              <a:t>2: </a:t>
            </a:r>
            <a:r>
              <a:rPr lang="es-CO" sz="1600" dirty="0">
                <a:solidFill>
                  <a:srgbClr val="FF0000"/>
                </a:solidFill>
              </a:rPr>
              <a:t>Recuperación y </a:t>
            </a:r>
            <a:r>
              <a:rPr lang="es-CO" sz="1600" dirty="0" smtClean="0">
                <a:solidFill>
                  <a:srgbClr val="FF0000"/>
                </a:solidFill>
              </a:rPr>
              <a:t>Revegetalización </a:t>
            </a:r>
            <a:r>
              <a:rPr lang="es-CO" sz="1600" dirty="0">
                <a:solidFill>
                  <a:srgbClr val="FF0000"/>
                </a:solidFill>
              </a:rPr>
              <a:t>de las cuencas abastecedoras de acueductos municipales y corregimentales 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211960" y="2708920"/>
            <a:ext cx="4536504" cy="41044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300" i="1" u="sng" dirty="0"/>
              <a:t>Actuaciones</a:t>
            </a:r>
            <a:r>
              <a:rPr lang="es-CO" sz="13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 smtClean="0"/>
              <a:t>Desarrollo </a:t>
            </a:r>
            <a:r>
              <a:rPr lang="es-CO" sz="1400" dirty="0"/>
              <a:t>del ordenamiento </a:t>
            </a:r>
            <a:r>
              <a:rPr lang="es-CO" sz="1400" dirty="0" smtClean="0"/>
              <a:t>y protección de </a:t>
            </a:r>
            <a:r>
              <a:rPr lang="es-CO" sz="1400" dirty="0"/>
              <a:t>cuencas y micro cuencas </a:t>
            </a:r>
            <a:r>
              <a:rPr lang="es-CO" sz="1400" dirty="0" smtClean="0"/>
              <a:t>abastecedoras de acueductos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Parques lineales para la protección, ordenación y recreación </a:t>
            </a:r>
            <a:r>
              <a:rPr lang="es-CO" sz="1400" dirty="0" smtClean="0"/>
              <a:t>ambiental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Promoción y fortalecimiento para la creación y aplicación de incentivos de servicios ambientales a propietarios que cuiden los </a:t>
            </a:r>
            <a:r>
              <a:rPr lang="es-CO" sz="1400" dirty="0" smtClean="0"/>
              <a:t>cauces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Restauración ambiental de zonas agrícolas y ganaderas</a:t>
            </a:r>
          </a:p>
        </p:txBody>
      </p:sp>
    </p:spTree>
    <p:extLst>
      <p:ext uri="{BB962C8B-B14F-4D97-AF65-F5344CB8AC3E}">
        <p14:creationId xmlns:p14="http://schemas.microsoft.com/office/powerpoint/2010/main" val="349964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80920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5: </a:t>
            </a:r>
            <a:r>
              <a:rPr lang="es-CO" sz="3200" b="1" dirty="0"/>
              <a:t>Mejoramiento de la Calidad de </a:t>
            </a:r>
            <a:r>
              <a:rPr lang="es-CO" sz="3200" b="1" dirty="0" smtClean="0"/>
              <a:t>Vida de los Habitantes Amazónicos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2276872"/>
            <a:ext cx="4248472" cy="792088"/>
          </a:xfrm>
        </p:spPr>
        <p:txBody>
          <a:bodyPr>
            <a:noAutofit/>
          </a:bodyPr>
          <a:lstStyle/>
          <a:p>
            <a:r>
              <a:rPr lang="es-CO" sz="1600" dirty="0">
                <a:solidFill>
                  <a:srgbClr val="FF0000"/>
                </a:solidFill>
              </a:rPr>
              <a:t>Programa </a:t>
            </a:r>
            <a:r>
              <a:rPr lang="es-CO" sz="1600" dirty="0" smtClean="0">
                <a:solidFill>
                  <a:srgbClr val="FF0000"/>
                </a:solidFill>
              </a:rPr>
              <a:t>3: </a:t>
            </a:r>
            <a:r>
              <a:rPr lang="es-CO" sz="1600" dirty="0">
                <a:solidFill>
                  <a:srgbClr val="FF0000"/>
                </a:solidFill>
              </a:rPr>
              <a:t>Manejo de sistemas productivos sostenibles asociados a prácticas agroecológicas</a:t>
            </a:r>
          </a:p>
          <a:p>
            <a:pPr lvl="0"/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780928"/>
            <a:ext cx="3960440" cy="3744416"/>
          </a:xfrm>
        </p:spPr>
        <p:txBody>
          <a:bodyPr>
            <a:normAutofit fontScale="92500"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Promoción y desarrollo de programas de reconversión </a:t>
            </a:r>
            <a:r>
              <a:rPr lang="es-CO" sz="1400" dirty="0" smtClean="0"/>
              <a:t>ganadera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Desarrollo de corredores biológicos por medio de prácticas agroforestales y </a:t>
            </a:r>
            <a:r>
              <a:rPr lang="es-CO" sz="1400" dirty="0" smtClean="0"/>
              <a:t>silvopastoriles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Restauración de áreas degradas por la actividad </a:t>
            </a:r>
            <a:r>
              <a:rPr lang="es-CO" sz="1400" dirty="0" smtClean="0"/>
              <a:t>ganadera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Apoyo y fortalecimiento a la seguridad alimentaria </a:t>
            </a:r>
            <a:r>
              <a:rPr lang="es-CO" sz="1400" dirty="0" smtClean="0"/>
              <a:t>rural sostenible</a:t>
            </a:r>
            <a:endParaRPr lang="es-CO" sz="1400" dirty="0"/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  <a:p>
            <a:pPr marL="365760" lvl="1" indent="0">
              <a:buNone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427984" y="1988840"/>
            <a:ext cx="4104456" cy="576064"/>
          </a:xfrm>
        </p:spPr>
        <p:txBody>
          <a:bodyPr>
            <a:noAutofit/>
          </a:bodyPr>
          <a:lstStyle/>
          <a:p>
            <a:pPr lvl="0"/>
            <a:r>
              <a:rPr lang="es-CO" sz="1600" dirty="0">
                <a:solidFill>
                  <a:srgbClr val="FF0000"/>
                </a:solidFill>
              </a:rPr>
              <a:t>Programa </a:t>
            </a:r>
            <a:r>
              <a:rPr lang="es-CO" sz="1600" dirty="0" smtClean="0">
                <a:solidFill>
                  <a:srgbClr val="FF0000"/>
                </a:solidFill>
              </a:rPr>
              <a:t>4: </a:t>
            </a:r>
            <a:r>
              <a:rPr lang="es-CO" sz="1600" dirty="0">
                <a:solidFill>
                  <a:srgbClr val="FF0000"/>
                </a:solidFill>
              </a:rPr>
              <a:t>Biocomercio y Mercados Verdes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211960" y="2708920"/>
            <a:ext cx="4536504" cy="41044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500" i="1" u="sng" dirty="0"/>
              <a:t>Actuaciones</a:t>
            </a:r>
            <a:r>
              <a:rPr lang="es-CO" sz="15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Desarrollo y fomento de Negocios Verdes y </a:t>
            </a:r>
            <a:r>
              <a:rPr lang="es-CO" sz="1500" dirty="0" smtClean="0"/>
              <a:t>sostenibles</a:t>
            </a:r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Fortalecimiento al Ecoturismo de la </a:t>
            </a:r>
            <a:r>
              <a:rPr lang="es-CO" sz="1500" dirty="0" smtClean="0"/>
              <a:t>Jurisdicción</a:t>
            </a:r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Fortalecimiento a productos sostenibles y </a:t>
            </a:r>
            <a:r>
              <a:rPr lang="es-CO" sz="1500" dirty="0" smtClean="0"/>
              <a:t>eco etiquetas</a:t>
            </a:r>
            <a:endParaRPr lang="es-CO" sz="1500" dirty="0"/>
          </a:p>
        </p:txBody>
      </p:sp>
    </p:spTree>
    <p:extLst>
      <p:ext uri="{BB962C8B-B14F-4D97-AF65-F5344CB8AC3E}">
        <p14:creationId xmlns:p14="http://schemas.microsoft.com/office/powerpoint/2010/main" val="3393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3690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/>
              <a:t>6</a:t>
            </a:r>
            <a:r>
              <a:rPr lang="es-CO" sz="3200" b="1" dirty="0" smtClean="0"/>
              <a:t>: Desarrollo </a:t>
            </a:r>
            <a:r>
              <a:rPr lang="es-CO" sz="2800" b="1" dirty="0" smtClean="0"/>
              <a:t>Cultural de Etnias Amazónicas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988840"/>
            <a:ext cx="4176464" cy="1224136"/>
          </a:xfrm>
        </p:spPr>
        <p:txBody>
          <a:bodyPr>
            <a:noAutofit/>
          </a:bodyPr>
          <a:lstStyle/>
          <a:p>
            <a:pPr lvl="0"/>
            <a:r>
              <a:rPr lang="es-CO" sz="1600" dirty="0">
                <a:solidFill>
                  <a:srgbClr val="FF0000"/>
                </a:solidFill>
              </a:rPr>
              <a:t>Programa 1</a:t>
            </a:r>
            <a:r>
              <a:rPr lang="es-CO" sz="1600" dirty="0" smtClean="0">
                <a:solidFill>
                  <a:srgbClr val="FF0000"/>
                </a:solidFill>
              </a:rPr>
              <a:t>: </a:t>
            </a:r>
            <a:r>
              <a:rPr lang="es-CO" sz="1600" dirty="0">
                <a:solidFill>
                  <a:srgbClr val="FF0000"/>
                </a:solidFill>
              </a:rPr>
              <a:t>Apoyo para la elaboración y actualización de los Planes de Vida para comunidades Indígenas y Planes de </a:t>
            </a:r>
            <a:r>
              <a:rPr lang="es-CO" sz="1600" dirty="0" err="1">
                <a:solidFill>
                  <a:srgbClr val="FF0000"/>
                </a:solidFill>
              </a:rPr>
              <a:t>Etno</a:t>
            </a:r>
            <a:r>
              <a:rPr lang="es-CO" sz="1600" dirty="0">
                <a:solidFill>
                  <a:srgbClr val="FF0000"/>
                </a:solidFill>
              </a:rPr>
              <a:t> desarrollo para comunidades Afro descendientes</a:t>
            </a:r>
          </a:p>
          <a:p>
            <a:pPr lvl="0"/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780928"/>
            <a:ext cx="4104456" cy="3744416"/>
          </a:xfrm>
        </p:spPr>
        <p:txBody>
          <a:bodyPr>
            <a:normAutofit lnSpcReduction="10000"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y promoción de Iniciativas ambientales para zonas de Resguardos y áreas de asentamientos de Cabildos </a:t>
            </a:r>
            <a:r>
              <a:rPr lang="es-CO" sz="1400" dirty="0" smtClean="0"/>
              <a:t>Indígenas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y promoción de Iniciativas ambientales para zonas de Concejos comunitarios y pueblo </a:t>
            </a:r>
            <a:r>
              <a:rPr lang="es-CO" sz="1400" dirty="0" smtClean="0"/>
              <a:t>cimarrón </a:t>
            </a:r>
            <a:r>
              <a:rPr lang="es-CO" sz="1400" dirty="0" err="1" smtClean="0"/>
              <a:t>afrodescendiente</a:t>
            </a:r>
            <a:r>
              <a:rPr lang="es-CO" sz="1400" dirty="0" smtClean="0"/>
              <a:t> 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Actualización y coordinación interinstitucional para </a:t>
            </a:r>
            <a:r>
              <a:rPr lang="es-CO" sz="1400" dirty="0" err="1" smtClean="0"/>
              <a:t>redelimitación</a:t>
            </a:r>
            <a:r>
              <a:rPr lang="es-CO" sz="1400" dirty="0" smtClean="0"/>
              <a:t> </a:t>
            </a:r>
            <a:r>
              <a:rPr lang="es-CO" sz="1400" dirty="0"/>
              <a:t>de las zonas de territorios indígenas 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  <a:p>
            <a:pPr marL="365760" lvl="1" indent="0">
              <a:buNone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860032" y="1484784"/>
            <a:ext cx="3744416" cy="576064"/>
          </a:xfrm>
        </p:spPr>
        <p:txBody>
          <a:bodyPr>
            <a:noAutofit/>
          </a:bodyPr>
          <a:lstStyle/>
          <a:p>
            <a:pPr lvl="0"/>
            <a:r>
              <a:rPr lang="es-CO" sz="1600" dirty="0">
                <a:solidFill>
                  <a:srgbClr val="FF0000"/>
                </a:solidFill>
              </a:rPr>
              <a:t>Programa </a:t>
            </a:r>
            <a:r>
              <a:rPr lang="es-CO" sz="1600" dirty="0">
                <a:solidFill>
                  <a:srgbClr val="FF0000"/>
                </a:solidFill>
              </a:rPr>
              <a:t>2</a:t>
            </a:r>
            <a:r>
              <a:rPr lang="es-CO" sz="1600" dirty="0" smtClean="0">
                <a:solidFill>
                  <a:srgbClr val="FF0000"/>
                </a:solidFill>
              </a:rPr>
              <a:t>: </a:t>
            </a:r>
            <a:r>
              <a:rPr lang="es-CO" sz="1600" dirty="0">
                <a:solidFill>
                  <a:srgbClr val="FF0000"/>
                </a:solidFill>
              </a:rPr>
              <a:t>Apoyo a iniciativas para preservación de las Vivencias Ancestrales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427984" y="2420888"/>
            <a:ext cx="4320480" cy="41044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600" i="1" u="sng" dirty="0"/>
              <a:t>Actuaciones</a:t>
            </a:r>
            <a:r>
              <a:rPr lang="es-CO" sz="16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600" dirty="0"/>
          </a:p>
          <a:p>
            <a:pPr lvl="1">
              <a:buFont typeface="Wingdings" pitchFamily="2" charset="2"/>
              <a:buChar char="Ø"/>
            </a:pPr>
            <a:r>
              <a:rPr lang="es-CO" sz="1600" dirty="0"/>
              <a:t>Fortalecimiento y promoción de Iniciativas para la preservación cultural de legados </a:t>
            </a:r>
            <a:r>
              <a:rPr lang="es-CO" sz="1600" dirty="0" smtClean="0"/>
              <a:t>ancestrales.</a:t>
            </a:r>
          </a:p>
          <a:p>
            <a:pPr lvl="1">
              <a:buFont typeface="Wingdings" pitchFamily="2" charset="2"/>
              <a:buChar char="Ø"/>
            </a:pPr>
            <a:endParaRPr lang="es-CO" sz="1600" dirty="0"/>
          </a:p>
          <a:p>
            <a:pPr lvl="1">
              <a:buFont typeface="Wingdings" pitchFamily="2" charset="2"/>
              <a:buChar char="Ø"/>
            </a:pPr>
            <a:r>
              <a:rPr lang="es-CO" sz="1600" dirty="0" smtClean="0"/>
              <a:t>Fortalecimiento y alianzas institucionales para promoción y empoderamiento de ritos y medicina tradicional  de las etnias amazónicas </a:t>
            </a:r>
          </a:p>
          <a:p>
            <a:pPr lvl="1">
              <a:buFont typeface="Wingdings" pitchFamily="2" charset="2"/>
              <a:buChar char="Ø"/>
            </a:pPr>
            <a:endParaRPr lang="es-CO" sz="1600" dirty="0"/>
          </a:p>
          <a:p>
            <a:pPr marL="365760" lvl="1" indent="0">
              <a:buNone/>
            </a:pP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78000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80920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7: </a:t>
            </a:r>
            <a:r>
              <a:rPr lang="es-CO" sz="3200" b="1" dirty="0"/>
              <a:t>Educación Ambiental y Participación Social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320480" cy="1224136"/>
          </a:xfrm>
        </p:spPr>
        <p:txBody>
          <a:bodyPr>
            <a:norm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1: Plan Regional De Educación Ambiental</a:t>
            </a:r>
          </a:p>
          <a:p>
            <a:pPr lvl="0"/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564904"/>
            <a:ext cx="3960440" cy="3744416"/>
          </a:xfrm>
        </p:spPr>
        <p:txBody>
          <a:bodyPr>
            <a:normAutofit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Formulación y divulgación del plan regional de educación </a:t>
            </a:r>
            <a:r>
              <a:rPr lang="es-CO" sz="1400" dirty="0" smtClean="0"/>
              <a:t>ambiental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Implementación de las políticas de educación ambiental local y </a:t>
            </a:r>
            <a:r>
              <a:rPr lang="es-CO" sz="1400" dirty="0" smtClean="0"/>
              <a:t>regional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Implementación de escenarios para la investigación y la educación ambiental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  <a:p>
            <a:pPr marL="365760" lvl="1" indent="0">
              <a:buNone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788024" y="1556792"/>
            <a:ext cx="3888432" cy="1080120"/>
          </a:xfrm>
        </p:spPr>
        <p:txBody>
          <a:bodyPr>
            <a:no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2: Participación Comunitaria Como Escenario De Solución De Problemas Ambientales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3923928" y="2852936"/>
            <a:ext cx="4824536" cy="41044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300" i="1" u="sng" dirty="0"/>
              <a:t>Actuaciones</a:t>
            </a:r>
            <a:r>
              <a:rPr lang="es-CO" sz="13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a los comités ambientales de las juntas de acción comunal como escenario de </a:t>
            </a:r>
            <a:r>
              <a:rPr lang="es-CO" sz="1400" dirty="0" smtClean="0"/>
              <a:t>PROCEDAS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de escenarios lúdicos para la concertación de acciones ambientales locales</a:t>
            </a:r>
            <a:r>
              <a:rPr lang="es-CO" sz="1400" dirty="0" smtClean="0"/>
              <a:t>.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de escenarios para desarrollar la </a:t>
            </a:r>
            <a:r>
              <a:rPr lang="es-CO" sz="1400" dirty="0" err="1" smtClean="0"/>
              <a:t>etno</a:t>
            </a:r>
            <a:r>
              <a:rPr lang="es-CO" sz="1400" dirty="0" smtClean="0"/>
              <a:t> </a:t>
            </a:r>
            <a:r>
              <a:rPr lang="es-CO" sz="1400" dirty="0" err="1" smtClean="0"/>
              <a:t>educacion</a:t>
            </a:r>
            <a:r>
              <a:rPr lang="es-CO" sz="1400" dirty="0" smtClean="0"/>
              <a:t> </a:t>
            </a:r>
            <a:r>
              <a:rPr lang="es-CO" sz="1400" dirty="0"/>
              <a:t>ambiental. 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73409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3690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7: </a:t>
            </a:r>
            <a:r>
              <a:rPr lang="es-CO" sz="3200" b="1" dirty="0"/>
              <a:t>Educación Ambiental y Participación Social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539552" y="1556792"/>
            <a:ext cx="4176464" cy="1224136"/>
          </a:xfrm>
        </p:spPr>
        <p:txBody>
          <a:bodyPr>
            <a:norm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3: Educación Ambiental Interinstitucional </a:t>
            </a:r>
          </a:p>
          <a:p>
            <a:pPr lvl="0"/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564904"/>
            <a:ext cx="3960440" cy="3744416"/>
          </a:xfrm>
        </p:spPr>
        <p:txBody>
          <a:bodyPr>
            <a:normAutofit fontScale="92500" lnSpcReduction="20000"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a los comités interinstitucionales de educación ambiental </a:t>
            </a:r>
            <a:r>
              <a:rPr lang="es-CO" sz="1400" dirty="0" smtClean="0"/>
              <a:t>CIDEA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institucional para ejercer la autoridad en la educación ambiental </a:t>
            </a:r>
            <a:r>
              <a:rPr lang="es-CO" sz="1400" dirty="0" smtClean="0"/>
              <a:t>local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de la RED PRAE de la </a:t>
            </a:r>
            <a:r>
              <a:rPr lang="es-CO" sz="1400" dirty="0" smtClean="0"/>
              <a:t>Jurisdicción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de la educación ambiental no formal e informal  </a:t>
            </a:r>
            <a:endParaRPr lang="es-CO" sz="1400" dirty="0" smtClean="0"/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de los centros de formación ambiental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  <a:p>
            <a:pPr marL="365760" lvl="1" indent="0">
              <a:buNone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572000" y="1628800"/>
            <a:ext cx="3744416" cy="864096"/>
          </a:xfrm>
        </p:spPr>
        <p:txBody>
          <a:bodyPr>
            <a:noAutofit/>
          </a:bodyPr>
          <a:lstStyle/>
          <a:p>
            <a:pPr lvl="0"/>
            <a:r>
              <a:rPr lang="es-CO" sz="1600" dirty="0">
                <a:solidFill>
                  <a:srgbClr val="FF0000"/>
                </a:solidFill>
              </a:rPr>
              <a:t>Programa </a:t>
            </a:r>
            <a:r>
              <a:rPr lang="es-CO" sz="1600" dirty="0" smtClean="0">
                <a:solidFill>
                  <a:srgbClr val="FF0000"/>
                </a:solidFill>
              </a:rPr>
              <a:t>4: </a:t>
            </a:r>
            <a:r>
              <a:rPr lang="es-CO" sz="1600" dirty="0">
                <a:solidFill>
                  <a:srgbClr val="FF0000"/>
                </a:solidFill>
              </a:rPr>
              <a:t>Comunicación y divulgación institucional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211960" y="2708920"/>
            <a:ext cx="4536504" cy="41044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300" i="1" u="sng" dirty="0"/>
              <a:t>Actuaciones</a:t>
            </a:r>
            <a:r>
              <a:rPr lang="es-CO" sz="13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de escenarios para la transferencia de conocimiento ambiental (cine al parque, encuentros lúdico ambientales) </a:t>
            </a:r>
            <a:endParaRPr lang="es-CO" sz="1400" dirty="0" smtClean="0"/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Mejoramiento de las herramientas de comunicación (revista, periódico, página web, redes sociales) de Corpoamazonia</a:t>
            </a:r>
            <a:r>
              <a:rPr lang="es-CO" sz="1400" dirty="0" smtClean="0"/>
              <a:t>.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Dotación e Implementación de una emisora ambiental para la jurisdicción 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40092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4624"/>
            <a:ext cx="738478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8: </a:t>
            </a:r>
            <a:r>
              <a:rPr lang="es-CO" sz="3200" b="1" dirty="0" smtClean="0"/>
              <a:t>Buen Gobierno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4176464" cy="1224136"/>
          </a:xfrm>
        </p:spPr>
        <p:txBody>
          <a:bodyPr>
            <a:no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1: Fortalecimiento De Estrategias Gerenciales Y Tecnológicas De Trámites Y Gobierno En Línea Para El Ejercicio Transparente De La Gestión Ambiental 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420888"/>
            <a:ext cx="3960440" cy="3744416"/>
          </a:xfrm>
        </p:spPr>
        <p:txBody>
          <a:bodyPr>
            <a:normAutofit lnSpcReduction="10000"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a la estructura institucional y ampliación de cobertura de Ventanilla Integral de Tramites Ambientales en </a:t>
            </a:r>
            <a:r>
              <a:rPr lang="es-CO" sz="1400" dirty="0" err="1"/>
              <a:t>Linea</a:t>
            </a:r>
            <a:r>
              <a:rPr lang="es-CO" sz="1400" dirty="0"/>
              <a:t> – VITAL e interacción con </a:t>
            </a:r>
            <a:r>
              <a:rPr lang="es-CO" sz="1400" dirty="0" smtClean="0"/>
              <a:t>SISA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Actualización y disposición de software necesarios para divulgación de información </a:t>
            </a:r>
            <a:r>
              <a:rPr lang="es-CO" sz="1400" dirty="0" smtClean="0"/>
              <a:t>ambiental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Alianza interinstitucional con el Ministerio de la información y las comunicaciones 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  <a:p>
            <a:pPr marL="365760" lvl="1" indent="0">
              <a:buNone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716016" y="1700808"/>
            <a:ext cx="3888432" cy="864096"/>
          </a:xfrm>
        </p:spPr>
        <p:txBody>
          <a:bodyPr>
            <a:noAutofit/>
          </a:bodyPr>
          <a:lstStyle/>
          <a:p>
            <a:pPr lvl="0"/>
            <a:r>
              <a:rPr lang="es-CO" sz="1600" dirty="0">
                <a:solidFill>
                  <a:srgbClr val="FF0000"/>
                </a:solidFill>
              </a:rPr>
              <a:t>Programa </a:t>
            </a:r>
            <a:r>
              <a:rPr lang="es-CO" sz="1600" dirty="0" smtClean="0">
                <a:solidFill>
                  <a:srgbClr val="FF0000"/>
                </a:solidFill>
              </a:rPr>
              <a:t>2: </a:t>
            </a:r>
            <a:r>
              <a:rPr lang="es-CO" sz="1600" dirty="0">
                <a:solidFill>
                  <a:srgbClr val="FF0000"/>
                </a:solidFill>
              </a:rPr>
              <a:t>Fortalecimiento a los sistemas de actualización catastral y recaudo de rentas para el fortalecimiento financiero de la entidad. 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211960" y="2492896"/>
            <a:ext cx="4536504" cy="41044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300" i="1" u="sng" dirty="0"/>
              <a:t>Actuaciones</a:t>
            </a:r>
            <a:r>
              <a:rPr lang="es-CO" sz="13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 smtClean="0"/>
              <a:t>Fortalecimiento </a:t>
            </a:r>
            <a:r>
              <a:rPr lang="es-CO" sz="1400" dirty="0"/>
              <a:t>de </a:t>
            </a:r>
            <a:r>
              <a:rPr lang="es-CO" sz="1400" dirty="0" smtClean="0"/>
              <a:t>actuaciones necesarios </a:t>
            </a:r>
            <a:r>
              <a:rPr lang="es-CO" sz="1400" dirty="0"/>
              <a:t>para la divulgación y liquidación en línea de pagos a la </a:t>
            </a:r>
            <a:r>
              <a:rPr lang="es-CO" sz="1400" dirty="0" smtClean="0"/>
              <a:t>entidad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 smtClean="0"/>
              <a:t>Gestión para giros directos  desde hacienda y recuperación de cartera regional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Instalación y disposición publica de un software informativo y en tiempo real del estado de las inversiones de la </a:t>
            </a:r>
            <a:r>
              <a:rPr lang="es-CO" sz="1400" dirty="0" smtClean="0"/>
              <a:t>institución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 smtClean="0"/>
              <a:t>Gestión Nacional e Internacional para apoyo financiero a proyectos de preservación Amazónica</a:t>
            </a:r>
            <a:endParaRPr lang="es-CO" sz="1400" dirty="0"/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21409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88640"/>
            <a:ext cx="741682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8: </a:t>
            </a:r>
            <a:r>
              <a:rPr lang="es-CO" sz="3200" b="1" dirty="0" smtClean="0"/>
              <a:t>Buen Gobierno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4320480" cy="1512168"/>
          </a:xfrm>
        </p:spPr>
        <p:txBody>
          <a:bodyPr>
            <a:norm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3: Evaluación Institucional Y Cumplimiento De Los Objetivos Del Milenio</a:t>
            </a:r>
          </a:p>
          <a:p>
            <a:pPr lvl="0"/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420888"/>
            <a:ext cx="3960440" cy="3744416"/>
          </a:xfrm>
        </p:spPr>
        <p:txBody>
          <a:bodyPr>
            <a:noAutofit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Identificación y seguimiento de las actuaciones institucionales que aportan al cumplimiento del compromiso de los objetivos del milenio y en especial del objetivo No 7 </a:t>
            </a:r>
            <a:r>
              <a:rPr lang="es-CO" sz="1500" dirty="0" smtClean="0"/>
              <a:t>“Garantizar la sostenibilidad del Medio Ambiente”</a:t>
            </a:r>
            <a:endParaRPr lang="es-CO" sz="1500" dirty="0"/>
          </a:p>
          <a:p>
            <a:pPr lvl="1"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500" dirty="0" smtClean="0"/>
              <a:t>Fortalecimiento </a:t>
            </a:r>
            <a:r>
              <a:rPr lang="es-CO" sz="1500" dirty="0"/>
              <a:t>a la reestructuración institucional para lograr eficacia misional y eficiencia administrativa</a:t>
            </a:r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marL="365760" lvl="1" indent="0">
              <a:buNone/>
            </a:pPr>
            <a:endParaRPr lang="es-CO" sz="1500" dirty="0"/>
          </a:p>
          <a:p>
            <a:pPr marL="365760" lvl="1" indent="0">
              <a:buNone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>
              <a:buFont typeface="Wingdings" pitchFamily="2" charset="2"/>
              <a:buChar char="Ø"/>
            </a:pPr>
            <a:endParaRPr lang="es-CO" sz="1500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585855" y="1484784"/>
            <a:ext cx="4018593" cy="864096"/>
          </a:xfrm>
        </p:spPr>
        <p:txBody>
          <a:bodyPr>
            <a:noAutofit/>
          </a:bodyPr>
          <a:lstStyle/>
          <a:p>
            <a:r>
              <a:rPr lang="es-CO" sz="1600" dirty="0" smtClean="0">
                <a:solidFill>
                  <a:srgbClr val="FF0000"/>
                </a:solidFill>
              </a:rPr>
              <a:t>Programa 4: Fortalecimiento Al Banco De Proyectos</a:t>
            </a:r>
          </a:p>
          <a:p>
            <a:pPr lvl="0"/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139952" y="2132856"/>
            <a:ext cx="4536504" cy="41044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300" i="1" u="sng" dirty="0"/>
              <a:t>Actuaciones</a:t>
            </a:r>
            <a:r>
              <a:rPr lang="es-CO" sz="13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Actualización y disposición de software necesarios para divulgación de la información general y estado de los proyectos radicados en la </a:t>
            </a:r>
            <a:r>
              <a:rPr lang="es-CO" sz="1400" dirty="0" smtClean="0"/>
              <a:t>institución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Fortalecimiento, transparencia y respeto a los derechos de autor de proyectos </a:t>
            </a:r>
            <a:r>
              <a:rPr lang="es-CO" sz="1400" dirty="0" smtClean="0"/>
              <a:t>radicados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Alianza interinstitucional para la creación de un banco regional de beneficiarios de proyectos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42662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1: Restauración y Uso Sostenible de la Biodiversidad 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700808"/>
            <a:ext cx="3744416" cy="864096"/>
          </a:xfrm>
        </p:spPr>
        <p:txBody>
          <a:bodyPr>
            <a:normAutofit fontScale="40000" lnSpcReduction="20000"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s-CO" sz="4000" dirty="0" smtClean="0">
                <a:solidFill>
                  <a:srgbClr val="FF0000"/>
                </a:solidFill>
              </a:rPr>
              <a:t>Programa 1: Identificación, Declaración Y Reglamentación De Nuevas Áreas Protegidas</a:t>
            </a:r>
          </a:p>
          <a:p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276872"/>
            <a:ext cx="4176464" cy="3312368"/>
          </a:xfrm>
        </p:spPr>
        <p:txBody>
          <a:bodyPr>
            <a:normAutofit fontScale="25000" lnSpcReduction="20000"/>
          </a:bodyPr>
          <a:lstStyle/>
          <a:p>
            <a:endParaRPr lang="es-CO" sz="5600" dirty="0"/>
          </a:p>
          <a:p>
            <a:pPr>
              <a:buFont typeface="Wingdings" pitchFamily="2" charset="2"/>
              <a:buChar char="q"/>
            </a:pPr>
            <a:r>
              <a:rPr lang="es-CO" sz="5600" i="1" u="sng" dirty="0"/>
              <a:t>Actuaciones</a:t>
            </a:r>
            <a:r>
              <a:rPr lang="es-CO" sz="5600" i="1" u="sng" dirty="0" smtClean="0"/>
              <a:t>:</a:t>
            </a:r>
          </a:p>
          <a:p>
            <a:pPr>
              <a:buFont typeface="Wingdings" pitchFamily="2" charset="2"/>
              <a:buChar char="q"/>
            </a:pPr>
            <a:endParaRPr lang="es-CO" sz="5600" u="sng" dirty="0"/>
          </a:p>
          <a:p>
            <a:pPr lvl="1">
              <a:buFont typeface="Wingdings" pitchFamily="2" charset="2"/>
              <a:buChar char="Ø"/>
            </a:pPr>
            <a:r>
              <a:rPr lang="es-CO" sz="5600" dirty="0"/>
              <a:t>Apoyo a </a:t>
            </a:r>
            <a:r>
              <a:rPr lang="es-CO" sz="5600" dirty="0" err="1"/>
              <a:t>redelimitación</a:t>
            </a:r>
            <a:r>
              <a:rPr lang="es-CO" sz="5600" dirty="0"/>
              <a:t> y formulación de planes de manejo de zonas de reservas forestales </a:t>
            </a:r>
            <a:r>
              <a:rPr lang="es-CO" sz="5600" dirty="0" smtClean="0"/>
              <a:t>regionales</a:t>
            </a:r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r>
              <a:rPr lang="es-CO" sz="5600" dirty="0"/>
              <a:t>Apoyo a </a:t>
            </a:r>
            <a:r>
              <a:rPr lang="es-CO" sz="5600" dirty="0" err="1"/>
              <a:t>redelimitación</a:t>
            </a:r>
            <a:r>
              <a:rPr lang="es-CO" sz="5600" dirty="0"/>
              <a:t> y formulación de planes de manejo de zonas de reservas regionales de la sociedad </a:t>
            </a:r>
            <a:r>
              <a:rPr lang="es-CO" sz="5600" dirty="0" smtClean="0"/>
              <a:t>civil</a:t>
            </a:r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r>
              <a:rPr lang="es-CO" sz="5600" dirty="0"/>
              <a:t>Identificación, reglamentación y declaración de nuevas áreas protegidas concertadas con la comunidad local </a:t>
            </a:r>
            <a:endParaRPr lang="es-CO" sz="5600" dirty="0" smtClean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r>
              <a:rPr lang="es-CO" sz="5600" dirty="0"/>
              <a:t>Identificación, formulación, reglamentación e implementación de planes de manejo de humedales</a:t>
            </a:r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572001" y="1700808"/>
            <a:ext cx="3816424" cy="864096"/>
          </a:xfrm>
        </p:spPr>
        <p:txBody>
          <a:bodyPr>
            <a:norm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es-CO" sz="1600" dirty="0" smtClean="0">
                <a:solidFill>
                  <a:srgbClr val="FF0000"/>
                </a:solidFill>
              </a:rPr>
              <a:t>Programa 2: Actualizar, Articular E Implementación Del Plan De Gestión Ambiental 2016 – 2030</a:t>
            </a:r>
            <a:endParaRPr lang="es-CO" sz="1600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644008" y="2974694"/>
            <a:ext cx="3744416" cy="283579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400" i="1" u="sng" dirty="0"/>
              <a:t>Actuaciones:</a:t>
            </a:r>
          </a:p>
          <a:p>
            <a:pPr>
              <a:buFont typeface="Wingdings" pitchFamily="2" charset="2"/>
              <a:buChar char="q"/>
            </a:pPr>
            <a:endParaRPr lang="es-CO" sz="1400" u="sng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Actualización PGAR 2007 – 2011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Formulación e implementación del PGAR 2016 – 2030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Definición de la Participación y responsabilidad institucional dentro de las metas nacionales para la Agenda de Desarrollo Sostenible 2015 </a:t>
            </a:r>
          </a:p>
          <a:p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57673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1: Restauración y Uso Sostenible de la Biodiversidad 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853134"/>
            <a:ext cx="3744416" cy="999802"/>
          </a:xfrm>
        </p:spPr>
        <p:txBody>
          <a:bodyPr>
            <a:no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es-CO" sz="1600" dirty="0" smtClean="0">
                <a:solidFill>
                  <a:srgbClr val="FF0000"/>
                </a:solidFill>
              </a:rPr>
              <a:t>Programa 3: Actualizar E Implementar El Plan De Acción De Biodiversidad Regional 2007 – 2027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467544" y="2924944"/>
            <a:ext cx="3816424" cy="3312368"/>
          </a:xfrm>
        </p:spPr>
        <p:txBody>
          <a:bodyPr>
            <a:normAutofit/>
          </a:bodyPr>
          <a:lstStyle/>
          <a:p>
            <a:endParaRPr lang="es-CO" sz="1600" dirty="0"/>
          </a:p>
          <a:p>
            <a:pPr>
              <a:buFont typeface="Wingdings" pitchFamily="2" charset="2"/>
              <a:buChar char="q"/>
            </a:pPr>
            <a:r>
              <a:rPr lang="es-CO" sz="1600" i="1" u="sng" dirty="0"/>
              <a:t>Actuaciones</a:t>
            </a:r>
            <a:r>
              <a:rPr lang="es-CO" sz="1600" i="1" u="sng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endParaRPr lang="es-CO" sz="1600" dirty="0"/>
          </a:p>
          <a:p>
            <a:pPr lvl="1">
              <a:buFont typeface="Wingdings" pitchFamily="2" charset="2"/>
              <a:buChar char="Ø"/>
            </a:pPr>
            <a:r>
              <a:rPr lang="es-CO" sz="1600" dirty="0"/>
              <a:t>Actualización y articulación Plan de acción de biodiversidad regional 2007 – 2027</a:t>
            </a:r>
          </a:p>
          <a:p>
            <a:pPr lvl="1">
              <a:buFont typeface="Wingdings" pitchFamily="2" charset="2"/>
              <a:buChar char="Ø"/>
            </a:pPr>
            <a:endParaRPr lang="es-CO" sz="6600" dirty="0" smtClean="0"/>
          </a:p>
          <a:p>
            <a:pPr>
              <a:buFont typeface="Wingdings" pitchFamily="2" charset="2"/>
              <a:buChar char="Ø"/>
            </a:pPr>
            <a:endParaRPr lang="es-CO" sz="3200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032448" cy="1008112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s-CO" sz="1600" dirty="0" smtClean="0">
                <a:solidFill>
                  <a:srgbClr val="FF0000"/>
                </a:solidFill>
              </a:rPr>
              <a:t>Programa 2: Promoción De Alternativas De Aprovechamiento Sostenible De La Biodiversidad Y Seguridad Alimentaria. </a:t>
            </a:r>
          </a:p>
          <a:p>
            <a:endParaRPr lang="es-CO" sz="1400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968568" y="3185491"/>
            <a:ext cx="3419856" cy="283579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600" i="1" u="sng" dirty="0"/>
              <a:t>Actuaciones:</a:t>
            </a:r>
          </a:p>
          <a:p>
            <a:pPr>
              <a:buFont typeface="Wingdings" pitchFamily="2" charset="2"/>
              <a:buChar char="q"/>
            </a:pPr>
            <a:endParaRPr lang="es-CO" sz="1600" u="sng" dirty="0"/>
          </a:p>
          <a:p>
            <a:pPr lvl="1">
              <a:buFont typeface="Wingdings" pitchFamily="2" charset="2"/>
              <a:buChar char="Ø"/>
            </a:pPr>
            <a:r>
              <a:rPr lang="es-CO" sz="1600" dirty="0"/>
              <a:t>Construcción de líneas ambientales para la implementación del PLADIA 2030</a:t>
            </a:r>
          </a:p>
          <a:p>
            <a:pPr marL="365760" lvl="1" indent="0">
              <a:buNone/>
            </a:pP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412053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2: Ordenación Territorial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412776"/>
            <a:ext cx="3960440" cy="1152128"/>
          </a:xfrm>
        </p:spPr>
        <p:txBody>
          <a:bodyPr>
            <a:norm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1: Seguimiento, Asesoría Y Control Al Ordenamiento Territorial Regional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780928"/>
            <a:ext cx="3816424" cy="331236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CO" sz="21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2100" dirty="0" smtClean="0"/>
          </a:p>
          <a:p>
            <a:pPr lvl="1">
              <a:buFont typeface="Wingdings" pitchFamily="2" charset="2"/>
              <a:buChar char="Ø"/>
            </a:pPr>
            <a:r>
              <a:rPr lang="es-CO" sz="2100" dirty="0" smtClean="0"/>
              <a:t>Fortalecimiento Institucional para la gestión ambiental rural y urbana</a:t>
            </a:r>
          </a:p>
          <a:p>
            <a:pPr lvl="1">
              <a:buFont typeface="Wingdings" pitchFamily="2" charset="2"/>
              <a:buChar char="Ø"/>
            </a:pPr>
            <a:endParaRPr lang="es-CO" sz="2100" dirty="0" smtClean="0"/>
          </a:p>
          <a:p>
            <a:pPr lvl="1">
              <a:buFont typeface="Wingdings" pitchFamily="2" charset="2"/>
              <a:buChar char="Ø"/>
            </a:pPr>
            <a:r>
              <a:rPr lang="es-CO" sz="2100" dirty="0" smtClean="0"/>
              <a:t>Asesoría permanente a los Municipios para los ajustes en los planes de desarrollo  desde la gestión ambiental</a:t>
            </a:r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499992" y="1700808"/>
            <a:ext cx="4176465" cy="864096"/>
          </a:xfrm>
        </p:spPr>
        <p:txBody>
          <a:bodyPr>
            <a:no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2: Adelantar Ajustes Y Nueva Identificación, Ordenación Y Zonificación De Cuencas Hídricas 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067944" y="2780928"/>
            <a:ext cx="4320480" cy="30295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CO" sz="1800" i="1" u="sng" dirty="0"/>
              <a:t>Actuaciones</a:t>
            </a:r>
            <a:r>
              <a:rPr lang="es-CO" sz="1800" i="1" u="sng" dirty="0" smtClean="0"/>
              <a:t>:</a:t>
            </a:r>
          </a:p>
          <a:p>
            <a:pPr>
              <a:buFont typeface="Wingdings" pitchFamily="2" charset="2"/>
              <a:buChar char="q"/>
            </a:pPr>
            <a:endParaRPr lang="es-CO" sz="1800" dirty="0"/>
          </a:p>
          <a:p>
            <a:pPr lvl="1">
              <a:buFont typeface="Wingdings" pitchFamily="2" charset="2"/>
              <a:buChar char="Ø"/>
            </a:pPr>
            <a:r>
              <a:rPr lang="es-CO" sz="1800" dirty="0"/>
              <a:t>Asesoramiento </a:t>
            </a:r>
            <a:r>
              <a:rPr lang="es-CO" sz="1800" dirty="0" smtClean="0"/>
              <a:t>permanente y </a:t>
            </a:r>
            <a:r>
              <a:rPr lang="es-CO" sz="1800" dirty="0"/>
              <a:t>articulación local de los POMCAS </a:t>
            </a:r>
            <a:r>
              <a:rPr lang="es-CO" sz="1800" dirty="0" smtClean="0"/>
              <a:t>elaborados</a:t>
            </a:r>
          </a:p>
          <a:p>
            <a:pPr lvl="1">
              <a:buFont typeface="Wingdings" pitchFamily="2" charset="2"/>
              <a:buChar char="Ø"/>
            </a:pPr>
            <a:endParaRPr lang="es-CO" sz="1800" dirty="0"/>
          </a:p>
          <a:p>
            <a:pPr lvl="1">
              <a:buFont typeface="Wingdings" pitchFamily="2" charset="2"/>
              <a:buChar char="Ø"/>
            </a:pPr>
            <a:r>
              <a:rPr lang="es-CO" sz="1800" dirty="0"/>
              <a:t>Elaboración, Actualización, Reglamentación y Promoción de nuevos POMCAS, Planes de Ordenación y Manejo de Cuencas Hidrográficas (POMCH) y Planes de Maneo de </a:t>
            </a:r>
            <a:r>
              <a:rPr lang="es-CO" sz="1800" dirty="0" err="1"/>
              <a:t>Microcuencas</a:t>
            </a:r>
            <a:r>
              <a:rPr lang="es-CO" sz="1800" dirty="0"/>
              <a:t> (PMM)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8997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16632"/>
            <a:ext cx="702474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2: Ordenación Territorial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4176464" cy="1368152"/>
          </a:xfrm>
        </p:spPr>
        <p:txBody>
          <a:bodyPr>
            <a:norm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3: Promoción Y Fortalecimiento Para El Cambio Y Construcción Del Modelo  De Desarrollo  Sostenible Amazónico  Y Visión  De Las Ciudades Sostenibles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780928"/>
            <a:ext cx="3816424" cy="3312368"/>
          </a:xfrm>
        </p:spPr>
        <p:txBody>
          <a:bodyPr>
            <a:normAutofit fontScale="92500" lnSpcReduction="10000"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Formular Alianzas para la promoción de ciudades </a:t>
            </a:r>
            <a:r>
              <a:rPr lang="es-CO" sz="1500" dirty="0" smtClean="0"/>
              <a:t>sostenibles</a:t>
            </a:r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Asesorar y apoyar para la realización de los diagnósticos del filtro ambiental </a:t>
            </a:r>
            <a:r>
              <a:rPr lang="es-CO" sz="1500" dirty="0" smtClean="0"/>
              <a:t>para </a:t>
            </a:r>
            <a:r>
              <a:rPr lang="es-CO" sz="1500" dirty="0"/>
              <a:t>las ciudades </a:t>
            </a:r>
            <a:r>
              <a:rPr lang="es-CO" sz="1500" dirty="0" smtClean="0"/>
              <a:t>sostenibles</a:t>
            </a:r>
          </a:p>
          <a:p>
            <a:pPr lvl="1"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500" dirty="0" smtClean="0"/>
              <a:t>Fortalecimiento y construcción del modelo de desarrollo sostenible amazónico</a:t>
            </a:r>
            <a:endParaRPr lang="es-CO" sz="1500" dirty="0"/>
          </a:p>
          <a:p>
            <a:pPr marL="365760" lvl="1" indent="0">
              <a:buNone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788024" y="1052736"/>
            <a:ext cx="3888432" cy="1224136"/>
          </a:xfrm>
        </p:spPr>
        <p:txBody>
          <a:bodyPr>
            <a:normAutofit/>
          </a:bodyPr>
          <a:lstStyle/>
          <a:p>
            <a:r>
              <a:rPr lang="es-CO" sz="1500" dirty="0" smtClean="0">
                <a:solidFill>
                  <a:srgbClr val="FF0000"/>
                </a:solidFill>
              </a:rPr>
              <a:t>Programa 2: Fortalecimiento Al Conocimiento Del Riesgo Para La Reducción De La Vulnerabilidad Al Cambio Climático Y Gestión Del Riesgo</a:t>
            </a:r>
            <a:endParaRPr lang="es-CO" sz="1500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139952" y="2564904"/>
            <a:ext cx="4499976" cy="4077072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CO" sz="2100" i="1" u="sng" dirty="0"/>
              <a:t>Actuaciones</a:t>
            </a:r>
            <a:r>
              <a:rPr lang="es-CO" sz="21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2100" dirty="0"/>
          </a:p>
          <a:p>
            <a:pPr lvl="1">
              <a:buFont typeface="Wingdings" pitchFamily="2" charset="2"/>
              <a:buChar char="Ø"/>
            </a:pPr>
            <a:r>
              <a:rPr lang="es-CO" sz="2100" dirty="0"/>
              <a:t>Formular el plan de adaptación y mitigación frente al cambio climático para la </a:t>
            </a:r>
            <a:r>
              <a:rPr lang="es-CO" sz="2100" dirty="0" smtClean="0"/>
              <a:t>jurisdicción</a:t>
            </a:r>
          </a:p>
          <a:p>
            <a:pPr lvl="1">
              <a:buFont typeface="Wingdings" pitchFamily="2" charset="2"/>
              <a:buChar char="Ø"/>
            </a:pPr>
            <a:endParaRPr lang="es-CO" sz="2100" dirty="0"/>
          </a:p>
          <a:p>
            <a:pPr lvl="1">
              <a:buFont typeface="Wingdings" pitchFamily="2" charset="2"/>
              <a:buChar char="Ø"/>
            </a:pPr>
            <a:r>
              <a:rPr lang="es-CO" sz="2100" dirty="0"/>
              <a:t>Seguimiento y control a los factores que generan cambio climático en la jurisdicción </a:t>
            </a:r>
            <a:endParaRPr lang="es-CO" sz="2100" dirty="0" smtClean="0"/>
          </a:p>
          <a:p>
            <a:pPr lvl="1">
              <a:buFont typeface="Wingdings" pitchFamily="2" charset="2"/>
              <a:buChar char="Ø"/>
            </a:pPr>
            <a:endParaRPr lang="es-CO" sz="2100" dirty="0"/>
          </a:p>
          <a:p>
            <a:pPr lvl="1">
              <a:buFont typeface="Wingdings" pitchFamily="2" charset="2"/>
              <a:buChar char="Ø"/>
            </a:pPr>
            <a:r>
              <a:rPr lang="es-CO" sz="2100" dirty="0"/>
              <a:t>Formular, articular y realizar seguimiento a iniciativas para la prevención y control de incendios forestales en la </a:t>
            </a:r>
            <a:r>
              <a:rPr lang="es-CO" sz="2100" dirty="0" smtClean="0"/>
              <a:t>jurisdicción</a:t>
            </a:r>
          </a:p>
          <a:p>
            <a:pPr lvl="1">
              <a:buFont typeface="Wingdings" pitchFamily="2" charset="2"/>
              <a:buChar char="Ø"/>
            </a:pPr>
            <a:endParaRPr lang="es-CO" sz="2100" dirty="0"/>
          </a:p>
          <a:p>
            <a:pPr lvl="1">
              <a:buFont typeface="Wingdings" pitchFamily="2" charset="2"/>
              <a:buChar char="Ø"/>
            </a:pPr>
            <a:r>
              <a:rPr lang="es-CO" sz="2100" dirty="0" smtClean="0"/>
              <a:t>Asesoramiento, Control </a:t>
            </a:r>
            <a:r>
              <a:rPr lang="es-CO" sz="2100" dirty="0"/>
              <a:t>y seguimiento urbano y rural para la gestión del riesgo </a:t>
            </a:r>
            <a:endParaRPr lang="es-CO" sz="2100" dirty="0" smtClean="0"/>
          </a:p>
          <a:p>
            <a:pPr lvl="1">
              <a:buFont typeface="Wingdings" pitchFamily="2" charset="2"/>
              <a:buChar char="Ø"/>
            </a:pPr>
            <a:endParaRPr lang="es-CO" sz="2100" dirty="0"/>
          </a:p>
          <a:p>
            <a:pPr lvl="1">
              <a:buFont typeface="Wingdings" pitchFamily="2" charset="2"/>
              <a:buChar char="Ø"/>
            </a:pPr>
            <a:r>
              <a:rPr lang="es-CO" sz="2100" dirty="0"/>
              <a:t>Formular alianzas locales para la limpieza y </a:t>
            </a:r>
            <a:r>
              <a:rPr lang="es-CO" sz="2100" dirty="0" smtClean="0"/>
              <a:t>protección </a:t>
            </a:r>
            <a:r>
              <a:rPr lang="es-CO" sz="2100" dirty="0"/>
              <a:t>de </a:t>
            </a:r>
            <a:r>
              <a:rPr lang="es-CO" sz="2100" dirty="0" smtClean="0"/>
              <a:t>las micro </a:t>
            </a:r>
            <a:r>
              <a:rPr lang="es-CO" sz="2100" dirty="0"/>
              <a:t>cuencas urbanas </a:t>
            </a:r>
            <a:endParaRPr lang="es-CO" sz="2100" dirty="0" smtClean="0"/>
          </a:p>
          <a:p>
            <a:pPr lvl="1">
              <a:buFont typeface="Wingdings" pitchFamily="2" charset="2"/>
              <a:buChar char="Ø"/>
            </a:pPr>
            <a:endParaRPr lang="es-CO" sz="2100" dirty="0"/>
          </a:p>
          <a:p>
            <a:pPr lvl="1">
              <a:buFont typeface="Wingdings" pitchFamily="2" charset="2"/>
              <a:buChar char="Ø"/>
            </a:pPr>
            <a:r>
              <a:rPr lang="es-CO" sz="2100" dirty="0"/>
              <a:t>Fortalecimiento a los Consejos Municipales de Gestión del Riesgo para el control de los factores de riesgo ecológico, emisión de alertas tempranas y prevención de </a:t>
            </a:r>
            <a:r>
              <a:rPr lang="es-CO" sz="2100" dirty="0" smtClean="0"/>
              <a:t>emergencias</a:t>
            </a:r>
            <a:endParaRPr lang="es-CO" sz="2100" dirty="0"/>
          </a:p>
        </p:txBody>
      </p:sp>
    </p:spTree>
    <p:extLst>
      <p:ext uri="{BB962C8B-B14F-4D97-AF65-F5344CB8AC3E}">
        <p14:creationId xmlns:p14="http://schemas.microsoft.com/office/powerpoint/2010/main" val="137969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3: Gestión Ambiental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4176464" cy="792088"/>
          </a:xfrm>
        </p:spPr>
        <p:txBody>
          <a:bodyPr>
            <a:norm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1: Fortalecimiento Al Centro Experimental Amazónico - CEA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276872"/>
            <a:ext cx="3816424" cy="3672408"/>
          </a:xfrm>
        </p:spPr>
        <p:txBody>
          <a:bodyPr>
            <a:normAutofit fontScale="92500" lnSpcReduction="20000"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600" dirty="0"/>
              <a:t>Fortalecimiento a líneas de investigación </a:t>
            </a:r>
            <a:r>
              <a:rPr lang="es-CO" sz="1600" dirty="0" smtClean="0"/>
              <a:t>de la biodiversidad y </a:t>
            </a:r>
            <a:r>
              <a:rPr lang="es-CO" sz="1600" dirty="0"/>
              <a:t>reproducción de especies </a:t>
            </a:r>
            <a:r>
              <a:rPr lang="es-CO" sz="1600" dirty="0" smtClean="0"/>
              <a:t>amazónicas</a:t>
            </a:r>
          </a:p>
          <a:p>
            <a:pPr lvl="1">
              <a:buFont typeface="Wingdings" pitchFamily="2" charset="2"/>
              <a:buChar char="Ø"/>
            </a:pPr>
            <a:endParaRPr lang="es-CO" sz="1600" dirty="0"/>
          </a:p>
          <a:p>
            <a:pPr lvl="1">
              <a:buFont typeface="Wingdings" pitchFamily="2" charset="2"/>
              <a:buChar char="Ø"/>
            </a:pPr>
            <a:r>
              <a:rPr lang="es-CO" sz="1600" dirty="0" smtClean="0"/>
              <a:t>Promoción y alianzas estratégicas para la construcción de replicas jurisdiccionales en Caquetá y Amazonas</a:t>
            </a:r>
          </a:p>
          <a:p>
            <a:pPr lvl="1">
              <a:buFont typeface="Wingdings" pitchFamily="2" charset="2"/>
              <a:buChar char="Ø"/>
            </a:pPr>
            <a:endParaRPr lang="es-CO" sz="1600" dirty="0"/>
          </a:p>
          <a:p>
            <a:pPr lvl="1">
              <a:buFont typeface="Wingdings" pitchFamily="2" charset="2"/>
              <a:buChar char="Ø"/>
            </a:pPr>
            <a:r>
              <a:rPr lang="es-CO" sz="1600" dirty="0"/>
              <a:t>Fortalecimiento </a:t>
            </a:r>
            <a:r>
              <a:rPr lang="es-CO" sz="1600" dirty="0" smtClean="0"/>
              <a:t>de equipamiento para las  </a:t>
            </a:r>
            <a:r>
              <a:rPr lang="es-CO" sz="1600" dirty="0"/>
              <a:t>áreas de rehabilitación faunística</a:t>
            </a:r>
          </a:p>
          <a:p>
            <a:pPr marL="365760" lvl="1" indent="0">
              <a:buNone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412776"/>
            <a:ext cx="4176464" cy="648072"/>
          </a:xfrm>
        </p:spPr>
        <p:txBody>
          <a:bodyPr>
            <a:normAutofit/>
          </a:bodyPr>
          <a:lstStyle/>
          <a:p>
            <a:r>
              <a:rPr lang="es-CO" sz="1600" dirty="0" smtClean="0">
                <a:solidFill>
                  <a:srgbClr val="FF0000"/>
                </a:solidFill>
              </a:rPr>
              <a:t>Programa 2: Fortalecimiento De La Operación Del Parque </a:t>
            </a:r>
            <a:r>
              <a:rPr lang="es-CO" sz="1600" dirty="0" err="1" smtClean="0">
                <a:solidFill>
                  <a:srgbClr val="FF0000"/>
                </a:solidFill>
              </a:rPr>
              <a:t>Suruma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067944" y="2204864"/>
            <a:ext cx="4571984" cy="44371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400" i="1" u="sng" dirty="0"/>
              <a:t>Actuaciones</a:t>
            </a:r>
            <a:r>
              <a:rPr lang="es-CO" sz="14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21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Promoción </a:t>
            </a:r>
            <a:r>
              <a:rPr lang="es-CO" sz="1400" dirty="0" smtClean="0"/>
              <a:t>del conocimiento de </a:t>
            </a:r>
            <a:r>
              <a:rPr lang="es-CO" sz="1400" dirty="0"/>
              <a:t>la </a:t>
            </a:r>
            <a:r>
              <a:rPr lang="es-CO" sz="1400" dirty="0" smtClean="0"/>
              <a:t>biodiversidad amazónica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</a:t>
            </a:r>
            <a:r>
              <a:rPr lang="es-CO" sz="1400" dirty="0" smtClean="0"/>
              <a:t>del equipamiento para los habitad  biodiversos del </a:t>
            </a:r>
            <a:r>
              <a:rPr lang="es-CO" sz="1400" dirty="0"/>
              <a:t>parque </a:t>
            </a:r>
            <a:r>
              <a:rPr lang="es-CO" sz="1400" dirty="0" err="1" smtClean="0"/>
              <a:t>Suruma</a:t>
            </a:r>
            <a:endParaRPr lang="es-CO" sz="1400" dirty="0" smtClean="0"/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 smtClean="0"/>
              <a:t>Implementación de alianzas y operación de </a:t>
            </a:r>
            <a:r>
              <a:rPr lang="es-CO" sz="1400" dirty="0"/>
              <a:t>estrategias gerenciales para la operación, sostenibilidad y </a:t>
            </a:r>
            <a:r>
              <a:rPr lang="es-CO" sz="1400" dirty="0" smtClean="0"/>
              <a:t>recaudo financiero del parque </a:t>
            </a:r>
            <a:r>
              <a:rPr lang="es-CO" sz="1400" dirty="0" err="1" smtClean="0"/>
              <a:t>Suruma</a:t>
            </a:r>
            <a:r>
              <a:rPr lang="es-CO" sz="1400" dirty="0" smtClean="0"/>
              <a:t>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98997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3: Gestión Ambiental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4392488" cy="1224136"/>
          </a:xfrm>
        </p:spPr>
        <p:txBody>
          <a:bodyPr>
            <a:norm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3: Asistencia Para La Formulación, Actualización E Implementación De Los Planes De Gestión De Residuos Ordinarios Y Peligrosos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420888"/>
            <a:ext cx="4104456" cy="3960440"/>
          </a:xfrm>
        </p:spPr>
        <p:txBody>
          <a:bodyPr>
            <a:normAutofit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500" dirty="0" smtClean="0"/>
              <a:t>Implementación de estrategias y alianzas institucionales para ajustes y cumplimiento normativo de los PGIRS Municipales</a:t>
            </a:r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Fortalecimiento para el mejoramiento de los rellenos sanitarios de Puerto </a:t>
            </a:r>
            <a:r>
              <a:rPr lang="es-CO" sz="1500" dirty="0" smtClean="0"/>
              <a:t>Leguízamo (Putumayo) </a:t>
            </a:r>
            <a:r>
              <a:rPr lang="es-CO" sz="1500" dirty="0"/>
              <a:t>y </a:t>
            </a:r>
            <a:r>
              <a:rPr lang="es-CO" sz="1500" dirty="0" smtClean="0"/>
              <a:t>Leticia (Amazonas)</a:t>
            </a:r>
            <a:endParaRPr lang="es-CO" sz="1500" dirty="0"/>
          </a:p>
          <a:p>
            <a:pPr marL="365760" lvl="1" indent="0">
              <a:buNone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>
              <a:buFont typeface="Wingdings" pitchFamily="2" charset="2"/>
              <a:buChar char="Ø"/>
            </a:pPr>
            <a:endParaRPr lang="es-CO" sz="1500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788024" y="1340768"/>
            <a:ext cx="3888432" cy="936104"/>
          </a:xfrm>
        </p:spPr>
        <p:txBody>
          <a:bodyPr>
            <a:normAutofit/>
          </a:bodyPr>
          <a:lstStyle/>
          <a:p>
            <a:r>
              <a:rPr lang="es-CO" sz="1600" dirty="0" smtClean="0">
                <a:solidFill>
                  <a:srgbClr val="FF0000"/>
                </a:solidFill>
              </a:rPr>
              <a:t>Programa 4: Control, Seguimiento, Monitoreo Y Evaluación De La Calidad Del Agua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139952" y="2276872"/>
            <a:ext cx="4536504" cy="40770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400" i="1" u="sng" dirty="0"/>
              <a:t>Actuaciones</a:t>
            </a:r>
            <a:r>
              <a:rPr lang="es-CO" sz="14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21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Seguimiento </a:t>
            </a:r>
            <a:r>
              <a:rPr lang="es-CO" sz="1400" dirty="0" smtClean="0"/>
              <a:t>y control a Planes  de Saneamiento y Manejo de Vertimientos </a:t>
            </a:r>
          </a:p>
          <a:p>
            <a:pPr lvl="1">
              <a:buFont typeface="Wingdings" pitchFamily="2" charset="2"/>
              <a:buChar char="Ø"/>
            </a:pPr>
            <a:endParaRPr lang="es-CO" sz="1400" dirty="0" smtClean="0"/>
          </a:p>
          <a:p>
            <a:pPr lvl="1">
              <a:buFont typeface="Wingdings" pitchFamily="2" charset="2"/>
              <a:buChar char="Ø"/>
            </a:pPr>
            <a:r>
              <a:rPr lang="es-CO" sz="1400" dirty="0" smtClean="0"/>
              <a:t>Seguimiento y Control a Planes  del Uso Eficiente y Ahorro del Agua</a:t>
            </a:r>
            <a:endParaRPr lang="es-CO" sz="1400" dirty="0"/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y Alianzas para la construcción y operatividad de </a:t>
            </a:r>
            <a:r>
              <a:rPr lang="es-CO" sz="1400" dirty="0" smtClean="0"/>
              <a:t>Plantas de Tratamientos  de Aguas Residuales Municipales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 smtClean="0"/>
              <a:t>Evaluación y Alianzas participativas para la implementación de metas de reducción Plan de Vertimientos  CERO 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8720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16632"/>
            <a:ext cx="7024744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3: Gestión Ambiental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484784"/>
            <a:ext cx="4248472" cy="792088"/>
          </a:xfrm>
        </p:spPr>
        <p:txBody>
          <a:bodyPr>
            <a:normAutofit lnSpcReduction="10000"/>
          </a:bodyPr>
          <a:lstStyle/>
          <a:p>
            <a:pPr lvl="0"/>
            <a:r>
              <a:rPr lang="es-CO" sz="1500" dirty="0" smtClean="0">
                <a:solidFill>
                  <a:srgbClr val="FF0000"/>
                </a:solidFill>
              </a:rPr>
              <a:t>Programa 5: </a:t>
            </a:r>
            <a:r>
              <a:rPr lang="es-CO" sz="1600" dirty="0" smtClean="0">
                <a:solidFill>
                  <a:srgbClr val="FF0000"/>
                </a:solidFill>
              </a:rPr>
              <a:t>Control, Seguimiento, Monitoreo Y Evaluación De La Calidad Del Aire</a:t>
            </a:r>
            <a:endParaRPr lang="es-CO" sz="15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2132856"/>
            <a:ext cx="3816424" cy="3312368"/>
          </a:xfrm>
        </p:spPr>
        <p:txBody>
          <a:bodyPr>
            <a:noAutofit/>
          </a:bodyPr>
          <a:lstStyle/>
          <a:p>
            <a:endParaRPr lang="es-CO" sz="1400" dirty="0"/>
          </a:p>
          <a:p>
            <a:pPr>
              <a:buFont typeface="Wingdings" pitchFamily="2" charset="2"/>
              <a:buChar char="q"/>
            </a:pPr>
            <a:r>
              <a:rPr lang="es-CO" sz="14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400" dirty="0" smtClean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Prevención y </a:t>
            </a:r>
            <a:r>
              <a:rPr lang="es-CO" sz="1400" dirty="0" smtClean="0"/>
              <a:t>reevaluación de procesos para el control </a:t>
            </a:r>
            <a:r>
              <a:rPr lang="es-CO" sz="1400" dirty="0"/>
              <a:t>de </a:t>
            </a:r>
            <a:r>
              <a:rPr lang="es-CO" sz="1400" dirty="0" smtClean="0"/>
              <a:t>emisiones de la Jurisdicción 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 smtClean="0"/>
              <a:t>Eliminación de Teas Minero energéticas  en la Jurisdicción, cambio de tecnologías e implementación de estrategias  para aprovechamiento  social del  Gas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y Alianzas para disminución de factores de calentamiento y alteración atmosférica en la jurisdicción.</a:t>
            </a:r>
          </a:p>
          <a:p>
            <a:pPr marL="365760" lvl="1" indent="0">
              <a:buNone/>
            </a:pPr>
            <a:endParaRPr lang="es-CO" sz="1400" dirty="0"/>
          </a:p>
          <a:p>
            <a:pPr marL="365760" lvl="1" indent="0">
              <a:buNone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>
              <a:buFont typeface="Wingdings" pitchFamily="2" charset="2"/>
              <a:buChar char="Ø"/>
            </a:pPr>
            <a:endParaRPr lang="es-CO" sz="1400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499992" y="1412776"/>
            <a:ext cx="4644008" cy="648072"/>
          </a:xfrm>
        </p:spPr>
        <p:txBody>
          <a:bodyPr>
            <a:noAutofit/>
          </a:bodyPr>
          <a:lstStyle/>
          <a:p>
            <a:pPr lvl="0"/>
            <a:r>
              <a:rPr lang="es-CO" sz="1600" dirty="0" smtClean="0">
                <a:solidFill>
                  <a:srgbClr val="FF0000"/>
                </a:solidFill>
              </a:rPr>
              <a:t>Programa 6: Control Ambiental A Los Procesos De Explotación De Recursos Naturales No Renovables.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248488" y="2060848"/>
            <a:ext cx="4427968" cy="41044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300" i="1" u="sng" dirty="0"/>
              <a:t>Actuaciones</a:t>
            </a:r>
            <a:r>
              <a:rPr lang="es-CO" sz="13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300" dirty="0"/>
              <a:t>Operatividad interinstitucional contra la minería </a:t>
            </a:r>
            <a:r>
              <a:rPr lang="es-CO" sz="1300" dirty="0" smtClean="0"/>
              <a:t>ilegal</a:t>
            </a:r>
          </a:p>
          <a:p>
            <a:pPr lvl="1"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300" dirty="0"/>
              <a:t>Restricción de las actividades minero energéticas en zonas vulnerables eco </a:t>
            </a:r>
            <a:r>
              <a:rPr lang="es-CO" sz="1300" dirty="0" smtClean="0"/>
              <a:t>sistémicas</a:t>
            </a:r>
          </a:p>
          <a:p>
            <a:pPr lvl="1"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300" dirty="0"/>
              <a:t>Fortalecimiento de los sistemas de control y vigilancia para el sector de </a:t>
            </a:r>
            <a:r>
              <a:rPr lang="es-CO" sz="1300" dirty="0" smtClean="0"/>
              <a:t>hidrocarburos</a:t>
            </a:r>
          </a:p>
          <a:p>
            <a:pPr lvl="1"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300" dirty="0"/>
              <a:t>Generación de Términos de Referencia, efectivos y eficaces para el desarrollo de las actividades del sector minero </a:t>
            </a:r>
            <a:r>
              <a:rPr lang="es-CO" sz="1300" dirty="0" smtClean="0"/>
              <a:t>energético</a:t>
            </a:r>
          </a:p>
          <a:p>
            <a:pPr lvl="1">
              <a:buFont typeface="Wingdings" pitchFamily="2" charset="2"/>
              <a:buChar char="Ø"/>
            </a:pPr>
            <a:endParaRPr lang="es-CO" sz="1300" dirty="0"/>
          </a:p>
          <a:p>
            <a:pPr lvl="1">
              <a:buFont typeface="Wingdings" pitchFamily="2" charset="2"/>
              <a:buChar char="Ø"/>
            </a:pPr>
            <a:r>
              <a:rPr lang="es-CO" sz="1300" dirty="0"/>
              <a:t>Identificación y diagnóstico para el establecimiento de estrategias de restauración de áreas afectadas por el sector minero </a:t>
            </a:r>
            <a:r>
              <a:rPr lang="es-CO" sz="1300" dirty="0" smtClean="0"/>
              <a:t>energético</a:t>
            </a:r>
            <a:endParaRPr lang="es-CO" sz="1300" dirty="0"/>
          </a:p>
        </p:txBody>
      </p:sp>
    </p:spTree>
    <p:extLst>
      <p:ext uri="{BB962C8B-B14F-4D97-AF65-F5344CB8AC3E}">
        <p14:creationId xmlns:p14="http://schemas.microsoft.com/office/powerpoint/2010/main" val="71779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85800"/>
            <a:ext cx="7920880" cy="1143000"/>
          </a:xfrm>
        </p:spPr>
        <p:txBody>
          <a:bodyPr>
            <a:normAutofit/>
          </a:bodyPr>
          <a:lstStyle/>
          <a:p>
            <a:r>
              <a:rPr lang="es-CO" sz="3200" b="1" dirty="0"/>
              <a:t>Estrategia </a:t>
            </a:r>
            <a:r>
              <a:rPr lang="es-CO" sz="3200" b="1" dirty="0" smtClean="0"/>
              <a:t>4: </a:t>
            </a:r>
            <a:r>
              <a:rPr lang="es-CO" sz="3200" b="1" dirty="0"/>
              <a:t>Uso de Servicios Eco sistémicos</a:t>
            </a:r>
            <a:endParaRPr lang="es-CO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4248472" cy="792088"/>
          </a:xfrm>
        </p:spPr>
        <p:txBody>
          <a:bodyPr>
            <a:normAutofit lnSpcReduction="10000"/>
          </a:bodyPr>
          <a:lstStyle/>
          <a:p>
            <a:pPr lvl="0"/>
            <a:r>
              <a:rPr lang="es-CO" sz="1500" dirty="0" smtClean="0">
                <a:solidFill>
                  <a:srgbClr val="FF0000"/>
                </a:solidFill>
              </a:rPr>
              <a:t>Programa 1: </a:t>
            </a:r>
            <a:r>
              <a:rPr lang="es-CO" sz="1600" dirty="0" smtClean="0">
                <a:solidFill>
                  <a:srgbClr val="FF0000"/>
                </a:solidFill>
              </a:rPr>
              <a:t>Control, Seguimiento Y Monitoreo Al Uso Y Aprovechamiento De Los Recursos Naturales</a:t>
            </a:r>
            <a:endParaRPr lang="es-CO" sz="1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23528" y="2276872"/>
            <a:ext cx="3960440" cy="4248472"/>
          </a:xfrm>
        </p:spPr>
        <p:txBody>
          <a:bodyPr>
            <a:normAutofit fontScale="92500"/>
          </a:bodyPr>
          <a:lstStyle/>
          <a:p>
            <a:endParaRPr lang="es-CO" sz="1500" dirty="0"/>
          </a:p>
          <a:p>
            <a:pPr>
              <a:buFont typeface="Wingdings" pitchFamily="2" charset="2"/>
              <a:buChar char="q"/>
            </a:pPr>
            <a:r>
              <a:rPr lang="es-CO" sz="1500" i="1" u="sng" dirty="0" smtClean="0"/>
              <a:t>Actuaciones:</a:t>
            </a:r>
          </a:p>
          <a:p>
            <a:pPr>
              <a:buFont typeface="Wingdings" pitchFamily="2" charset="2"/>
              <a:buChar char="Ø"/>
            </a:pPr>
            <a:endParaRPr lang="es-CO" sz="1500" dirty="0" smtClean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a los comités de control y vigilancia locales y </a:t>
            </a:r>
            <a:r>
              <a:rPr lang="es-CO" sz="1400" dirty="0" smtClean="0"/>
              <a:t>regionales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e implementación del laboratorio institucional para el control </a:t>
            </a:r>
            <a:r>
              <a:rPr lang="es-CO" sz="1400" dirty="0" smtClean="0"/>
              <a:t>ambiental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institucional para suplir </a:t>
            </a:r>
            <a:r>
              <a:rPr lang="es-CO" sz="1400" dirty="0" smtClean="0"/>
              <a:t> de personal  a todas </a:t>
            </a:r>
            <a:r>
              <a:rPr lang="es-CO" sz="1400" dirty="0"/>
              <a:t>las unidades operativas </a:t>
            </a:r>
            <a:r>
              <a:rPr lang="es-CO" sz="1400" dirty="0" smtClean="0"/>
              <a:t>para  el control </a:t>
            </a:r>
            <a:r>
              <a:rPr lang="es-CO" sz="1400" dirty="0"/>
              <a:t>y vigilancia</a:t>
            </a:r>
            <a:r>
              <a:rPr lang="es-CO" sz="1400" dirty="0" smtClean="0"/>
              <a:t>.</a:t>
            </a:r>
          </a:p>
          <a:p>
            <a:pPr lvl="1">
              <a:buFont typeface="Wingdings" pitchFamily="2" charset="2"/>
              <a:buChar char="Ø"/>
            </a:pPr>
            <a:endParaRPr lang="es-CO" sz="1400" dirty="0"/>
          </a:p>
          <a:p>
            <a:pPr lvl="1">
              <a:buFont typeface="Wingdings" pitchFamily="2" charset="2"/>
              <a:buChar char="Ø"/>
            </a:pPr>
            <a:r>
              <a:rPr lang="es-CO" sz="1400" dirty="0"/>
              <a:t>Fortalecimiento institucional para suplir  de personal  a todas las unidades operativas para </a:t>
            </a:r>
            <a:r>
              <a:rPr lang="es-CO" sz="1400" dirty="0" smtClean="0"/>
              <a:t>evaluación </a:t>
            </a:r>
            <a:r>
              <a:rPr lang="es-CO" sz="1400" dirty="0"/>
              <a:t>y </a:t>
            </a:r>
            <a:r>
              <a:rPr lang="es-CO" sz="1400" dirty="0" smtClean="0"/>
              <a:t>  </a:t>
            </a:r>
            <a:r>
              <a:rPr lang="es-CO" sz="1400" dirty="0"/>
              <a:t>licenciamiento.</a:t>
            </a:r>
          </a:p>
          <a:p>
            <a:pPr marL="365760" lvl="1" indent="0">
              <a:buNone/>
            </a:pPr>
            <a:endParaRPr lang="es-CO" sz="1400" dirty="0"/>
          </a:p>
          <a:p>
            <a:pPr marL="365760" lvl="1" indent="0">
              <a:buNone/>
            </a:pPr>
            <a:endParaRPr lang="es-CO" sz="5600" dirty="0"/>
          </a:p>
          <a:p>
            <a:pPr lvl="1">
              <a:buFont typeface="Wingdings" pitchFamily="2" charset="2"/>
              <a:buChar char="Ø"/>
            </a:pPr>
            <a:endParaRPr lang="es-CO" sz="5600" dirty="0"/>
          </a:p>
          <a:p>
            <a:pPr>
              <a:buFont typeface="Wingdings" pitchFamily="2" charset="2"/>
              <a:buChar char="Ø"/>
            </a:pPr>
            <a:endParaRPr lang="es-C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916832"/>
            <a:ext cx="3888432" cy="648072"/>
          </a:xfrm>
        </p:spPr>
        <p:txBody>
          <a:bodyPr>
            <a:noAutofit/>
          </a:bodyPr>
          <a:lstStyle/>
          <a:p>
            <a:pPr lvl="0"/>
            <a:r>
              <a:rPr lang="es-CO" sz="1500" dirty="0" smtClean="0">
                <a:solidFill>
                  <a:srgbClr val="FF0000"/>
                </a:solidFill>
              </a:rPr>
              <a:t>Programa 2: Formulación E Implementación De Control A La Deforestación Y Tráfico Ilegal De Flora Y Fauna.</a:t>
            </a:r>
            <a:endParaRPr lang="es-CO" sz="1500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499992" y="2564904"/>
            <a:ext cx="4176464" cy="475252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CO" sz="1500" i="1" u="sng" dirty="0"/>
              <a:t>Actuaciones</a:t>
            </a:r>
            <a:r>
              <a:rPr lang="es-CO" sz="1500" i="1" u="sng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Fortalecimiento a las Mesas Forestales </a:t>
            </a:r>
            <a:r>
              <a:rPr lang="es-CO" sz="1500" dirty="0" smtClean="0"/>
              <a:t>regionales</a:t>
            </a:r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Articulación </a:t>
            </a:r>
            <a:r>
              <a:rPr lang="es-CO" sz="1500" dirty="0" err="1"/>
              <a:t>intercorporativa</a:t>
            </a:r>
            <a:r>
              <a:rPr lang="es-CO" sz="1500" dirty="0"/>
              <a:t> e interinstitucionales para la implementación de iniciativas de control y vigilancia </a:t>
            </a:r>
            <a:r>
              <a:rPr lang="es-CO" sz="1500" dirty="0" smtClean="0"/>
              <a:t>bipartita</a:t>
            </a:r>
          </a:p>
          <a:p>
            <a:pPr lvl="1">
              <a:buFont typeface="Wingdings" pitchFamily="2" charset="2"/>
              <a:buChar char="Ø"/>
            </a:pPr>
            <a:endParaRPr lang="es-CO" sz="1500" dirty="0"/>
          </a:p>
          <a:p>
            <a:pPr lvl="1">
              <a:buFont typeface="Wingdings" pitchFamily="2" charset="2"/>
              <a:buChar char="Ø"/>
            </a:pPr>
            <a:r>
              <a:rPr lang="es-CO" sz="1500" dirty="0"/>
              <a:t>Promoción del programa de Amigos de la Fauna</a:t>
            </a:r>
          </a:p>
        </p:txBody>
      </p:sp>
    </p:spTree>
    <p:extLst>
      <p:ext uri="{BB962C8B-B14F-4D97-AF65-F5344CB8AC3E}">
        <p14:creationId xmlns:p14="http://schemas.microsoft.com/office/powerpoint/2010/main" val="343181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968</TotalTime>
  <Words>1920</Words>
  <Application>Microsoft Office PowerPoint</Application>
  <PresentationFormat>Presentación en pantalla (4:3)</PresentationFormat>
  <Paragraphs>319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Austin</vt:lpstr>
      <vt:lpstr>Propuesta Plan de Acción 2016 – 2019 “EQUIDAD AMBIENTAL Y DESARROLLO SOSTENIBLE”</vt:lpstr>
      <vt:lpstr>Estrategia 1: Restauración y Uso Sostenible de la Biodiversidad </vt:lpstr>
      <vt:lpstr>Estrategia 1: Restauración y Uso Sostenible de la Biodiversidad </vt:lpstr>
      <vt:lpstr>Estrategia 2: Ordenación Territorial</vt:lpstr>
      <vt:lpstr>Estrategia 2: Ordenación Territorial</vt:lpstr>
      <vt:lpstr>Estrategia 3: Gestión Ambiental</vt:lpstr>
      <vt:lpstr>Estrategia 3: Gestión Ambiental</vt:lpstr>
      <vt:lpstr>Estrategia 3: Gestión Ambiental</vt:lpstr>
      <vt:lpstr>Estrategia 4: Uso de Servicios Eco sistémicos</vt:lpstr>
      <vt:lpstr>Estrategia 4: Uso de Servicios Eco sistémicos</vt:lpstr>
      <vt:lpstr>Estrategia 5: Mejoramiento de la Calidad de Vida de los Habitantes Amazónicos</vt:lpstr>
      <vt:lpstr>Estrategia 5: Mejoramiento de la Calidad de Vida de los Habitantes Amazónicos</vt:lpstr>
      <vt:lpstr>Estrategia 6: Desarrollo Cultural de Etnias Amazónicas</vt:lpstr>
      <vt:lpstr>Estrategia 7: Educación Ambiental y Participación Social</vt:lpstr>
      <vt:lpstr>Estrategia 7: Educación Ambiental y Participación Social</vt:lpstr>
      <vt:lpstr>Estrategia 8: Buen Gobierno</vt:lpstr>
      <vt:lpstr>Estrategia 8: Buen Gobierno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Plan de Acción 2016 - 2019</dc:title>
  <dc:creator>LENOVO</dc:creator>
  <cp:lastModifiedBy>LENOVO</cp:lastModifiedBy>
  <cp:revision>29</cp:revision>
  <dcterms:created xsi:type="dcterms:W3CDTF">2015-11-15T03:17:48Z</dcterms:created>
  <dcterms:modified xsi:type="dcterms:W3CDTF">2015-11-17T03:56:09Z</dcterms:modified>
</cp:coreProperties>
</file>