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A200B481-3D6C-48C4-BDA7-C657E374184D}" type="datetimeFigureOut">
              <a:rPr lang="es-CO" smtClean="0"/>
              <a:t>16/11/2015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C110ECE-BD4D-421D-B1FD-D4B10C9CF374}"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A200B481-3D6C-48C4-BDA7-C657E374184D}" type="datetimeFigureOut">
              <a:rPr lang="es-CO" smtClean="0"/>
              <a:t>16/11/2015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C110ECE-BD4D-421D-B1FD-D4B10C9CF374}"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A200B481-3D6C-48C4-BDA7-C657E374184D}" type="datetimeFigureOut">
              <a:rPr lang="es-CO" smtClean="0"/>
              <a:t>16/11/2015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C110ECE-BD4D-421D-B1FD-D4B10C9CF374}"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A200B481-3D6C-48C4-BDA7-C657E374184D}" type="datetimeFigureOut">
              <a:rPr lang="es-CO" smtClean="0"/>
              <a:t>16/11/2015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C110ECE-BD4D-421D-B1FD-D4B10C9CF374}"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200B481-3D6C-48C4-BDA7-C657E374184D}" type="datetimeFigureOut">
              <a:rPr lang="es-CO" smtClean="0"/>
              <a:t>16/11/2015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C110ECE-BD4D-421D-B1FD-D4B10C9CF374}"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A200B481-3D6C-48C4-BDA7-C657E374184D}" type="datetimeFigureOut">
              <a:rPr lang="es-CO" smtClean="0"/>
              <a:t>16/11/2015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C110ECE-BD4D-421D-B1FD-D4B10C9CF374}"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A200B481-3D6C-48C4-BDA7-C657E374184D}" type="datetimeFigureOut">
              <a:rPr lang="es-CO" smtClean="0"/>
              <a:t>16/11/2015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6C110ECE-BD4D-421D-B1FD-D4B10C9CF374}"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A200B481-3D6C-48C4-BDA7-C657E374184D}" type="datetimeFigureOut">
              <a:rPr lang="es-CO" smtClean="0"/>
              <a:t>16/11/2015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6C110ECE-BD4D-421D-B1FD-D4B10C9CF374}"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200B481-3D6C-48C4-BDA7-C657E374184D}" type="datetimeFigureOut">
              <a:rPr lang="es-CO" smtClean="0"/>
              <a:t>16/11/2015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6C110ECE-BD4D-421D-B1FD-D4B10C9CF374}"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200B481-3D6C-48C4-BDA7-C657E374184D}" type="datetimeFigureOut">
              <a:rPr lang="es-CO" smtClean="0"/>
              <a:t>16/11/2015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C110ECE-BD4D-421D-B1FD-D4B10C9CF374}"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200B481-3D6C-48C4-BDA7-C657E374184D}" type="datetimeFigureOut">
              <a:rPr lang="es-CO" smtClean="0"/>
              <a:t>16/11/2015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C110ECE-BD4D-421D-B1FD-D4B10C9CF374}"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0B481-3D6C-48C4-BDA7-C657E374184D}" type="datetimeFigureOut">
              <a:rPr lang="es-CO" smtClean="0"/>
              <a:t>16/11/2015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110ECE-BD4D-421D-B1FD-D4B10C9CF374}"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zonas"/>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2" name="1 Título"/>
          <p:cNvSpPr>
            <a:spLocks noGrp="1"/>
          </p:cNvSpPr>
          <p:nvPr>
            <p:ph type="ctrTitle"/>
          </p:nvPr>
        </p:nvSpPr>
        <p:spPr>
          <a:xfrm>
            <a:off x="642910" y="928670"/>
            <a:ext cx="7772400" cy="1470025"/>
          </a:xfrm>
          <a:ln>
            <a:noFill/>
          </a:ln>
        </p:spPr>
        <p:txBody>
          <a:bodyPr>
            <a:normAutofit/>
          </a:bodyPr>
          <a:lstStyle/>
          <a:p>
            <a:r>
              <a:rPr lang="es-CO" sz="4000" b="1" dirty="0" smtClean="0">
                <a:solidFill>
                  <a:schemeClr val="bg1"/>
                </a:solidFill>
              </a:rPr>
              <a:t>CORPOAMAZONIA</a:t>
            </a:r>
            <a:endParaRPr lang="es-CO" sz="4000" b="1" dirty="0">
              <a:solidFill>
                <a:schemeClr val="bg1"/>
              </a:solidFill>
            </a:endParaRPr>
          </a:p>
        </p:txBody>
      </p:sp>
      <p:sp>
        <p:nvSpPr>
          <p:cNvPr id="3" name="2 Subtítulo"/>
          <p:cNvSpPr>
            <a:spLocks noGrp="1"/>
          </p:cNvSpPr>
          <p:nvPr>
            <p:ph type="subTitle" idx="1"/>
          </p:nvPr>
        </p:nvSpPr>
        <p:spPr>
          <a:xfrm>
            <a:off x="1142976" y="2786058"/>
            <a:ext cx="6643734" cy="2786082"/>
          </a:xfrm>
        </p:spPr>
        <p:txBody>
          <a:bodyPr>
            <a:normAutofit fontScale="55000" lnSpcReduction="20000"/>
          </a:bodyPr>
          <a:lstStyle/>
          <a:p>
            <a:r>
              <a:rPr lang="es-CO" dirty="0">
                <a:solidFill>
                  <a:schemeClr val="bg1"/>
                </a:solidFill>
              </a:rPr>
              <a:t>PROPUESTA DE PLAN DE ACCIÓN  PARA OPTAR AL CARGO DE DIRECTOR GENERAL DE CORPOAMAZONIA</a:t>
            </a:r>
            <a:r>
              <a:rPr lang="es-CO" dirty="0" smtClean="0">
                <a:solidFill>
                  <a:schemeClr val="bg1"/>
                </a:solidFill>
              </a:rPr>
              <a:t>.</a:t>
            </a:r>
          </a:p>
          <a:p>
            <a:endParaRPr lang="es-CO" dirty="0">
              <a:solidFill>
                <a:schemeClr val="bg1"/>
              </a:solidFill>
            </a:endParaRPr>
          </a:p>
          <a:p>
            <a:r>
              <a:rPr lang="es-CO" sz="5800" b="1" dirty="0" smtClean="0">
                <a:solidFill>
                  <a:schemeClr val="bg1"/>
                </a:solidFill>
              </a:rPr>
              <a:t>NUESTRA  AMAZONIA  SOSTENIBLE </a:t>
            </a:r>
          </a:p>
          <a:p>
            <a:r>
              <a:rPr lang="es-CO" sz="3800" b="1" dirty="0" smtClean="0">
                <a:solidFill>
                  <a:schemeClr val="bg1"/>
                </a:solidFill>
              </a:rPr>
              <a:t>2016-2019</a:t>
            </a:r>
          </a:p>
          <a:p>
            <a:endParaRPr lang="es-CO" dirty="0">
              <a:solidFill>
                <a:schemeClr val="bg1"/>
              </a:solidFill>
            </a:endParaRPr>
          </a:p>
          <a:p>
            <a:r>
              <a:rPr lang="es-CO" sz="2500" dirty="0" smtClean="0">
                <a:solidFill>
                  <a:schemeClr val="bg1"/>
                </a:solidFill>
              </a:rPr>
              <a:t>PROPONENTE:</a:t>
            </a:r>
          </a:p>
          <a:p>
            <a:r>
              <a:rPr lang="es-CO" sz="2500" dirty="0" smtClean="0">
                <a:solidFill>
                  <a:schemeClr val="bg1"/>
                </a:solidFill>
              </a:rPr>
              <a:t>HILARION GUERRERO RENDON</a:t>
            </a:r>
            <a:endParaRPr lang="es-CO" sz="2500" dirty="0">
              <a:solidFill>
                <a:schemeClr val="bg1"/>
              </a:solidFill>
            </a:endParaRPr>
          </a:p>
          <a:p>
            <a:r>
              <a:rPr lang="es-CO" dirty="0">
                <a:solidFill>
                  <a:schemeClr val="tx1"/>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43174" y="285728"/>
            <a:ext cx="5857916" cy="928694"/>
          </a:xfrm>
          <a:solidFill>
            <a:schemeClr val="accent3">
              <a:lumMod val="20000"/>
              <a:lumOff val="80000"/>
            </a:schemeClr>
          </a:solidFill>
          <a:ln w="38100">
            <a:solidFill>
              <a:schemeClr val="accent3">
                <a:lumMod val="50000"/>
              </a:schemeClr>
            </a:solidFill>
          </a:ln>
        </p:spPr>
        <p:txBody>
          <a:bodyPr>
            <a:noAutofit/>
          </a:bodyPr>
          <a:lstStyle/>
          <a:p>
            <a:pPr algn="just"/>
            <a:r>
              <a:rPr lang="es-CO" sz="2000" dirty="0" smtClean="0"/>
              <a:t>Llevar al sur de la Amazonia Colombiana hacia el desarrollo sostenible</a:t>
            </a:r>
            <a:endParaRPr lang="es-CO" sz="2000" dirty="0"/>
          </a:p>
        </p:txBody>
      </p:sp>
      <p:sp>
        <p:nvSpPr>
          <p:cNvPr id="3" name="2 Marcador de contenido"/>
          <p:cNvSpPr>
            <a:spLocks noGrp="1"/>
          </p:cNvSpPr>
          <p:nvPr>
            <p:ph idx="1"/>
          </p:nvPr>
        </p:nvSpPr>
        <p:spPr>
          <a:xfrm>
            <a:off x="214282" y="2357430"/>
            <a:ext cx="1500230" cy="828667"/>
          </a:xfrm>
        </p:spPr>
        <p:txBody>
          <a:bodyPr>
            <a:normAutofit/>
          </a:bodyPr>
          <a:lstStyle/>
          <a:p>
            <a:pPr>
              <a:buNone/>
            </a:pPr>
            <a:r>
              <a:rPr lang="es-CO" sz="2000" b="1" dirty="0" smtClean="0"/>
              <a:t>Metas</a:t>
            </a:r>
            <a:endParaRPr lang="es-CO" sz="2000" b="1" dirty="0"/>
          </a:p>
        </p:txBody>
      </p:sp>
      <p:sp>
        <p:nvSpPr>
          <p:cNvPr id="4" name="1 Título"/>
          <p:cNvSpPr txBox="1">
            <a:spLocks/>
          </p:cNvSpPr>
          <p:nvPr/>
        </p:nvSpPr>
        <p:spPr>
          <a:xfrm>
            <a:off x="214282" y="285728"/>
            <a:ext cx="2071702" cy="857256"/>
          </a:xfrm>
          <a:prstGeom prst="rect">
            <a:avLst/>
          </a:prstGeom>
          <a:ln>
            <a:noFill/>
          </a:ln>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s-CO" sz="2000" b="1" i="0" u="none" strike="noStrike" kern="1200" cap="none" spc="0" normalizeH="0" baseline="0" noProof="0" dirty="0" smtClean="0">
                <a:ln>
                  <a:noFill/>
                </a:ln>
                <a:solidFill>
                  <a:schemeClr val="tx1"/>
                </a:solidFill>
                <a:effectLst/>
                <a:uLnTx/>
                <a:uFillTx/>
                <a:latin typeface="+mj-lt"/>
                <a:ea typeface="+mj-ea"/>
                <a:cs typeface="+mj-cs"/>
              </a:rPr>
              <a:t>Objetivo General</a:t>
            </a:r>
            <a:endParaRPr kumimoji="0" lang="es-CO"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2 Marcador de contenido"/>
          <p:cNvSpPr txBox="1">
            <a:spLocks/>
          </p:cNvSpPr>
          <p:nvPr/>
        </p:nvSpPr>
        <p:spPr>
          <a:xfrm>
            <a:off x="1857356" y="1428736"/>
            <a:ext cx="1643074" cy="2857520"/>
          </a:xfrm>
          <a:prstGeom prst="rect">
            <a:avLst/>
          </a:prstGeom>
          <a:solidFill>
            <a:schemeClr val="accent3">
              <a:lumMod val="20000"/>
              <a:lumOff val="80000"/>
            </a:schemeClr>
          </a:solidFill>
          <a:ln w="28575">
            <a:solidFill>
              <a:schemeClr val="accent3">
                <a:lumMod val="50000"/>
              </a:schemeClr>
            </a:solidFill>
          </a:ln>
        </p:spPr>
        <p:txBody>
          <a:bodyPr vert="horz" lIns="91440" tIns="45720" rIns="91440" bIns="45720" rtlCol="0">
            <a:normAutofit lnSpcReduction="10000"/>
          </a:bodyPr>
          <a:lstStyle/>
          <a:p>
            <a:pPr algn="just"/>
            <a:r>
              <a:rPr lang="es-CO" sz="2000" dirty="0" smtClean="0"/>
              <a:t>Ocupación del territorio y de asentamientos humanos bajo parámetros de planificación ambiental</a:t>
            </a:r>
            <a:endParaRPr lang="es-CO" sz="2000" dirty="0"/>
          </a:p>
        </p:txBody>
      </p:sp>
      <p:sp>
        <p:nvSpPr>
          <p:cNvPr id="7" name="2 Marcador de contenido"/>
          <p:cNvSpPr txBox="1">
            <a:spLocks/>
          </p:cNvSpPr>
          <p:nvPr/>
        </p:nvSpPr>
        <p:spPr>
          <a:xfrm>
            <a:off x="7000892" y="1428736"/>
            <a:ext cx="1571636" cy="2857520"/>
          </a:xfrm>
          <a:prstGeom prst="rect">
            <a:avLst/>
          </a:prstGeom>
          <a:solidFill>
            <a:schemeClr val="accent3">
              <a:lumMod val="20000"/>
              <a:lumOff val="80000"/>
            </a:schemeClr>
          </a:solidFill>
          <a:ln w="38100">
            <a:solidFill>
              <a:schemeClr val="accent3">
                <a:lumMod val="50000"/>
              </a:schemeClr>
            </a:solidFill>
          </a:ln>
        </p:spPr>
        <p:txBody>
          <a:bodyPr vert="horz" lIns="91440" tIns="45720" rIns="91440" bIns="45720" rtlCol="0">
            <a:normAutofit/>
          </a:bodyPr>
          <a:lstStyle/>
          <a:p>
            <a:r>
              <a:rPr lang="es-CO" sz="2000" dirty="0" smtClean="0"/>
              <a:t>Consolidación de una cultura ambiental preservacioncita ética y responsable.</a:t>
            </a:r>
            <a:endParaRPr lang="es-CO" sz="2000" dirty="0"/>
          </a:p>
        </p:txBody>
      </p:sp>
      <p:sp>
        <p:nvSpPr>
          <p:cNvPr id="8" name="2 Marcador de contenido"/>
          <p:cNvSpPr txBox="1">
            <a:spLocks/>
          </p:cNvSpPr>
          <p:nvPr/>
        </p:nvSpPr>
        <p:spPr>
          <a:xfrm>
            <a:off x="5500694" y="1428736"/>
            <a:ext cx="1357322" cy="2857520"/>
          </a:xfrm>
          <a:prstGeom prst="rect">
            <a:avLst/>
          </a:prstGeom>
          <a:solidFill>
            <a:schemeClr val="accent3">
              <a:lumMod val="20000"/>
              <a:lumOff val="80000"/>
            </a:schemeClr>
          </a:solidFill>
          <a:ln w="38100">
            <a:solidFill>
              <a:schemeClr val="accent3">
                <a:lumMod val="50000"/>
              </a:schemeClr>
            </a:solidFill>
          </a:ln>
        </p:spPr>
        <p:txBody>
          <a:bodyPr vert="horz" lIns="91440" tIns="45720" rIns="91440" bIns="45720" rtlCol="0">
            <a:normAutofit/>
          </a:bodyPr>
          <a:lstStyle/>
          <a:p>
            <a:r>
              <a:rPr lang="es-CO" sz="2000" dirty="0"/>
              <a:t>Política y gestión ambiental eficiente para la región Amazónica</a:t>
            </a:r>
          </a:p>
        </p:txBody>
      </p:sp>
      <p:sp>
        <p:nvSpPr>
          <p:cNvPr id="9" name="2 Marcador de contenido"/>
          <p:cNvSpPr txBox="1">
            <a:spLocks/>
          </p:cNvSpPr>
          <p:nvPr/>
        </p:nvSpPr>
        <p:spPr>
          <a:xfrm>
            <a:off x="3643306" y="1428736"/>
            <a:ext cx="1714512" cy="2857520"/>
          </a:xfrm>
          <a:prstGeom prst="rect">
            <a:avLst/>
          </a:prstGeom>
          <a:solidFill>
            <a:schemeClr val="accent3">
              <a:lumMod val="20000"/>
              <a:lumOff val="80000"/>
            </a:schemeClr>
          </a:solidFill>
          <a:ln w="38100">
            <a:solidFill>
              <a:schemeClr val="accent3">
                <a:lumMod val="50000"/>
              </a:schemeClr>
            </a:solidFill>
          </a:ln>
        </p:spPr>
        <p:txBody>
          <a:bodyPr vert="horz" lIns="91440" tIns="45720" rIns="91440" bIns="45720" rtlCol="0">
            <a:noAutofit/>
          </a:bodyPr>
          <a:lstStyle/>
          <a:p>
            <a:r>
              <a:rPr lang="es-CO" sz="2000" dirty="0"/>
              <a:t>Economía regional basada en el uso de la oferta ambiental sostenible con fines sociales</a:t>
            </a:r>
          </a:p>
        </p:txBody>
      </p:sp>
      <p:sp>
        <p:nvSpPr>
          <p:cNvPr id="10" name="2 Marcador de contenido"/>
          <p:cNvSpPr txBox="1">
            <a:spLocks/>
          </p:cNvSpPr>
          <p:nvPr/>
        </p:nvSpPr>
        <p:spPr>
          <a:xfrm>
            <a:off x="1571604" y="4572008"/>
            <a:ext cx="6929486" cy="357190"/>
          </a:xfrm>
          <a:prstGeom prst="rect">
            <a:avLst/>
          </a:prstGeom>
          <a:solidFill>
            <a:schemeClr val="accent3">
              <a:lumMod val="20000"/>
              <a:lumOff val="80000"/>
            </a:schemeClr>
          </a:solidFill>
          <a:ln w="28575">
            <a:solidFill>
              <a:schemeClr val="accent3">
                <a:lumMod val="50000"/>
              </a:schemeClr>
            </a:solidFill>
          </a:ln>
        </p:spPr>
        <p:txBody>
          <a:bodyPr vert="horz" lIns="91440" tIns="45720" rIns="91440" bIns="45720" rtlCol="0">
            <a:normAutofit/>
          </a:bodyPr>
          <a:lstStyle/>
          <a:p>
            <a:pPr lvl="0" algn="just"/>
            <a:r>
              <a:rPr kumimoji="0" lang="es-CO"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Ordenamiento del territorio con fines de desarrollo sostenible</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a:p>
            <a:pPr algn="just"/>
            <a:endParaRPr lang="es-CO" sz="2000" dirty="0"/>
          </a:p>
        </p:txBody>
      </p:sp>
      <p:sp>
        <p:nvSpPr>
          <p:cNvPr id="15" name="2 Marcador de contenido"/>
          <p:cNvSpPr txBox="1">
            <a:spLocks/>
          </p:cNvSpPr>
          <p:nvPr/>
        </p:nvSpPr>
        <p:spPr>
          <a:xfrm>
            <a:off x="214282" y="5286388"/>
            <a:ext cx="1428760" cy="642942"/>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CO" b="1" i="0" u="none" strike="noStrike" kern="1200" cap="none" spc="0" normalizeH="0" baseline="0" noProof="0" dirty="0" smtClean="0">
                <a:ln>
                  <a:noFill/>
                </a:ln>
                <a:solidFill>
                  <a:schemeClr val="tx1"/>
                </a:solidFill>
                <a:effectLst/>
                <a:uLnTx/>
                <a:uFillTx/>
                <a:latin typeface="+mn-lt"/>
                <a:ea typeface="+mn-ea"/>
                <a:cs typeface="+mn-cs"/>
              </a:rPr>
              <a:t>Estrategias</a:t>
            </a:r>
          </a:p>
        </p:txBody>
      </p:sp>
      <p:sp>
        <p:nvSpPr>
          <p:cNvPr id="10242" name="Rectangle 2"/>
          <p:cNvSpPr>
            <a:spLocks noChangeArrowheads="1"/>
          </p:cNvSpPr>
          <p:nvPr/>
        </p:nvSpPr>
        <p:spPr bwMode="auto">
          <a:xfrm>
            <a:off x="1571604" y="5072074"/>
            <a:ext cx="6929486" cy="338554"/>
          </a:xfrm>
          <a:prstGeom prst="rect">
            <a:avLst/>
          </a:prstGeom>
          <a:solidFill>
            <a:schemeClr val="accent3">
              <a:lumMod val="20000"/>
              <a:lumOff val="80000"/>
            </a:schemeClr>
          </a:solidFill>
          <a:ln w="28575">
            <a:solidFill>
              <a:schemeClr val="accent3">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CO" sz="1600" dirty="0">
                <a:latin typeface="Arial" pitchFamily="34" charset="0"/>
                <a:ea typeface="Calibri" pitchFamily="34" charset="0"/>
                <a:cs typeface="Arial" pitchFamily="34" charset="0"/>
              </a:rPr>
              <a:t>Sostenibilidad ambiental de los sectores productivos</a:t>
            </a:r>
          </a:p>
        </p:txBody>
      </p:sp>
      <p:sp>
        <p:nvSpPr>
          <p:cNvPr id="10243" name="Rectangle 3"/>
          <p:cNvSpPr>
            <a:spLocks noChangeArrowheads="1"/>
          </p:cNvSpPr>
          <p:nvPr/>
        </p:nvSpPr>
        <p:spPr bwMode="auto">
          <a:xfrm>
            <a:off x="1571604" y="5643578"/>
            <a:ext cx="6929486" cy="338554"/>
          </a:xfrm>
          <a:prstGeom prst="rect">
            <a:avLst/>
          </a:prstGeom>
          <a:solidFill>
            <a:schemeClr val="accent3">
              <a:lumMod val="20000"/>
              <a:lumOff val="80000"/>
            </a:schemeClr>
          </a:solidFill>
          <a:ln w="28575">
            <a:solidFill>
              <a:schemeClr val="accent3">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Gobernanza ambiental cercana y moderna</a:t>
            </a:r>
            <a:endParaRPr kumimoji="0" lang="es-CO"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4" name="Rectangle 4"/>
          <p:cNvSpPr>
            <a:spLocks noChangeArrowheads="1"/>
          </p:cNvSpPr>
          <p:nvPr/>
        </p:nvSpPr>
        <p:spPr bwMode="auto">
          <a:xfrm>
            <a:off x="1571604" y="6143644"/>
            <a:ext cx="6929486" cy="338554"/>
          </a:xfrm>
          <a:prstGeom prst="rect">
            <a:avLst/>
          </a:prstGeom>
          <a:solidFill>
            <a:schemeClr val="accent3">
              <a:lumMod val="20000"/>
              <a:lumOff val="80000"/>
            </a:schemeClr>
          </a:solidFill>
          <a:ln w="28575">
            <a:solidFill>
              <a:schemeClr val="accent3">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CO" sz="1600" dirty="0">
                <a:latin typeface="Arial" pitchFamily="34" charset="0"/>
                <a:ea typeface="Calibri" pitchFamily="34" charset="0"/>
                <a:cs typeface="Arial" pitchFamily="34" charset="0"/>
              </a:rPr>
              <a:t>Educación ambiental sostenible amazónica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57158" y="3143248"/>
            <a:ext cx="3008313" cy="1162050"/>
          </a:xfrm>
        </p:spPr>
        <p:txBody>
          <a:bodyPr>
            <a:noAutofit/>
          </a:bodyPr>
          <a:lstStyle/>
          <a:p>
            <a:pPr lvl="0" algn="just"/>
            <a:r>
              <a:rPr kumimoji="0" lang="es-CO"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Ordenamiento del territorio con fines de desarrollo sostenible</a:t>
            </a:r>
            <a:endParaRPr kumimoji="0" lang="es-CO"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Marcador de contenido"/>
          <p:cNvSpPr>
            <a:spLocks noGrp="1"/>
          </p:cNvSpPr>
          <p:nvPr>
            <p:ph idx="1"/>
          </p:nvPr>
        </p:nvSpPr>
        <p:spPr>
          <a:xfrm>
            <a:off x="3500430" y="428604"/>
            <a:ext cx="5072098" cy="5929354"/>
          </a:xfrm>
          <a:solidFill>
            <a:schemeClr val="accent3">
              <a:lumMod val="20000"/>
              <a:lumOff val="80000"/>
            </a:schemeClr>
          </a:solidFill>
          <a:ln w="28575">
            <a:solidFill>
              <a:schemeClr val="accent3">
                <a:lumMod val="50000"/>
              </a:schemeClr>
            </a:solidFill>
          </a:ln>
        </p:spPr>
        <p:txBody>
          <a:bodyPr vert="horz" lIns="91440" tIns="45720" rIns="91440" bIns="45720" rtlCol="0">
            <a:noAutofit/>
          </a:bodyPr>
          <a:lstStyle/>
          <a:p>
            <a:pPr marL="0" algn="just">
              <a:buNone/>
            </a:pPr>
            <a:r>
              <a:rPr lang="es-CO" sz="2600" b="1" dirty="0"/>
              <a:t>1. </a:t>
            </a:r>
            <a:r>
              <a:rPr lang="es-CO" sz="2600" dirty="0"/>
              <a:t>Consolidar un sistema de servicios de información ambiental regional.</a:t>
            </a:r>
          </a:p>
          <a:p>
            <a:pPr marL="0" algn="just">
              <a:buNone/>
            </a:pPr>
            <a:r>
              <a:rPr lang="es-CO" sz="2600" b="1" dirty="0"/>
              <a:t>2. </a:t>
            </a:r>
            <a:r>
              <a:rPr lang="es-CO" sz="2600" dirty="0"/>
              <a:t>Actualizar las bases catastrales urbanas y rurales. </a:t>
            </a:r>
          </a:p>
          <a:p>
            <a:pPr marL="0" algn="just">
              <a:buNone/>
            </a:pPr>
            <a:r>
              <a:rPr lang="es-CO" sz="2600" b="1" dirty="0"/>
              <a:t>3. </a:t>
            </a:r>
            <a:r>
              <a:rPr lang="es-CO" sz="2600" dirty="0"/>
              <a:t>Consolidar una zonificación Territorial funcional para la región.</a:t>
            </a:r>
          </a:p>
          <a:p>
            <a:pPr marL="0" algn="just">
              <a:buNone/>
            </a:pPr>
            <a:r>
              <a:rPr lang="es-CO" sz="2600" b="1" dirty="0"/>
              <a:t>4. </a:t>
            </a:r>
            <a:r>
              <a:rPr lang="es-CO" sz="2600" dirty="0"/>
              <a:t>Ejecutar el Plan Regional de Biodiversidad.</a:t>
            </a:r>
          </a:p>
          <a:p>
            <a:pPr marL="0" algn="just">
              <a:buNone/>
            </a:pPr>
            <a:r>
              <a:rPr lang="es-CO" sz="2600" b="1" dirty="0"/>
              <a:t>5. </a:t>
            </a:r>
            <a:r>
              <a:rPr lang="es-CO" sz="2600" dirty="0"/>
              <a:t>Fortalecimiento de la planificación y gestión ambiental local.</a:t>
            </a:r>
          </a:p>
          <a:p>
            <a:pPr marL="0" algn="just">
              <a:buNone/>
            </a:pPr>
            <a:r>
              <a:rPr lang="es-CO" sz="2600" b="1" dirty="0"/>
              <a:t>6. </a:t>
            </a:r>
            <a:r>
              <a:rPr lang="es-CO" sz="2600" dirty="0"/>
              <a:t>Administración de los recursos naturales.</a:t>
            </a:r>
          </a:p>
          <a:p>
            <a:pPr marL="0" algn="just">
              <a:buNone/>
            </a:pPr>
            <a:endParaRPr lang="es-CO" sz="2600" dirty="0"/>
          </a:p>
          <a:p>
            <a:pPr marL="0" algn="just">
              <a:buNone/>
            </a:pPr>
            <a:endParaRPr lang="es-CO" sz="2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3214678" y="273050"/>
            <a:ext cx="5429288" cy="6370660"/>
          </a:xfrm>
          <a:solidFill>
            <a:schemeClr val="accent3">
              <a:lumMod val="20000"/>
              <a:lumOff val="80000"/>
            </a:schemeClr>
          </a:solidFill>
          <a:ln w="28575">
            <a:solidFill>
              <a:schemeClr val="accent3">
                <a:lumMod val="50000"/>
              </a:schemeClr>
            </a:solidFill>
          </a:ln>
        </p:spPr>
        <p:txBody>
          <a:bodyPr vert="horz" lIns="91440" tIns="45720" rIns="91440" bIns="45720" rtlCol="0">
            <a:noAutofit/>
          </a:bodyPr>
          <a:lstStyle/>
          <a:p>
            <a:pPr marL="0" algn="just">
              <a:buNone/>
            </a:pPr>
            <a:r>
              <a:rPr lang="es-CO" sz="2600" b="1" dirty="0"/>
              <a:t>7. </a:t>
            </a:r>
            <a:r>
              <a:rPr lang="es-CO" sz="2600" dirty="0"/>
              <a:t>Gestión sostenible del recurso hídrico.</a:t>
            </a:r>
          </a:p>
          <a:p>
            <a:pPr marL="0" algn="just">
              <a:buNone/>
            </a:pPr>
            <a:r>
              <a:rPr lang="es-CO" sz="2600" b="1" dirty="0"/>
              <a:t>8</a:t>
            </a:r>
            <a:r>
              <a:rPr lang="es-CO" sz="2600" b="1" dirty="0" smtClean="0"/>
              <a:t>. </a:t>
            </a:r>
            <a:r>
              <a:rPr lang="es-CO" sz="2600" dirty="0" smtClean="0"/>
              <a:t>Consolidación </a:t>
            </a:r>
            <a:r>
              <a:rPr lang="es-CO" sz="2600" dirty="0"/>
              <a:t>del sistema regional de áreas protegidas.</a:t>
            </a:r>
            <a:endParaRPr lang="es-CO" sz="2600" dirty="0"/>
          </a:p>
          <a:p>
            <a:pPr marL="0" algn="just">
              <a:buNone/>
            </a:pPr>
            <a:r>
              <a:rPr lang="es-CO" sz="2600" b="1" dirty="0"/>
              <a:t>9. </a:t>
            </a:r>
            <a:r>
              <a:rPr lang="es-CO" sz="2600" dirty="0"/>
              <a:t>Formulación de planes de manejo de áreas con usos  sostenibles del bosque la flora y la fauna.</a:t>
            </a:r>
          </a:p>
          <a:p>
            <a:pPr marL="0" algn="just">
              <a:buNone/>
            </a:pPr>
            <a:r>
              <a:rPr lang="es-CO" sz="2600" b="1" dirty="0"/>
              <a:t>10. </a:t>
            </a:r>
            <a:r>
              <a:rPr lang="es-CO" sz="2600" dirty="0"/>
              <a:t>Articular, orientar y consolidar procesos de ordenación ambiental de los sectores productivos.</a:t>
            </a:r>
          </a:p>
          <a:p>
            <a:pPr marL="0" algn="just">
              <a:buNone/>
            </a:pPr>
            <a:r>
              <a:rPr lang="es-CO" sz="2600" b="1" dirty="0"/>
              <a:t>11. </a:t>
            </a:r>
            <a:r>
              <a:rPr lang="es-CO" sz="2600" dirty="0"/>
              <a:t>Saneamiento ambiental de los asentamientos.</a:t>
            </a:r>
          </a:p>
          <a:p>
            <a:pPr marL="0" algn="just">
              <a:buNone/>
            </a:pPr>
            <a:r>
              <a:rPr lang="es-CO" sz="2600" b="1" dirty="0" smtClean="0"/>
              <a:t>12. </a:t>
            </a:r>
            <a:r>
              <a:rPr lang="es-CO" sz="2600" dirty="0"/>
              <a:t>Identificar y gestionar el equipamiento para desarrollar los procesos de    ordenación ambiental.</a:t>
            </a:r>
          </a:p>
          <a:p>
            <a:pPr marL="0" algn="just">
              <a:buNone/>
            </a:pPr>
            <a:endParaRPr lang="es-CO" sz="2600" dirty="0"/>
          </a:p>
          <a:p>
            <a:pPr marL="0" algn="just">
              <a:buNone/>
            </a:pPr>
            <a:endParaRPr lang="es-CO" sz="2600" dirty="0"/>
          </a:p>
          <a:p>
            <a:pPr marL="0" algn="just">
              <a:buNone/>
            </a:pPr>
            <a:endParaRPr lang="es-CO" sz="2600" dirty="0"/>
          </a:p>
          <a:p>
            <a:pPr marL="0" algn="just">
              <a:buNone/>
            </a:pPr>
            <a:endParaRPr lang="es-CO" sz="2600" dirty="0"/>
          </a:p>
          <a:p>
            <a:pPr marL="0" algn="just">
              <a:buNone/>
            </a:pPr>
            <a:endParaRPr lang="es-CO" sz="2600" dirty="0"/>
          </a:p>
          <a:p>
            <a:pPr marL="0" algn="just">
              <a:buNone/>
            </a:pPr>
            <a:endParaRPr lang="es-CO" sz="2600" dirty="0"/>
          </a:p>
        </p:txBody>
      </p:sp>
      <p:sp>
        <p:nvSpPr>
          <p:cNvPr id="7" name="6 Marcador de texto"/>
          <p:cNvSpPr>
            <a:spLocks noGrp="1"/>
          </p:cNvSpPr>
          <p:nvPr>
            <p:ph type="body" sz="half" idx="2"/>
          </p:nvPr>
        </p:nvSpPr>
        <p:spPr>
          <a:xfrm>
            <a:off x="214282" y="2143116"/>
            <a:ext cx="2714645" cy="2428892"/>
          </a:xfrm>
        </p:spPr>
        <p:txBody>
          <a:bodyPr>
            <a:normAutofit/>
          </a:bodyPr>
          <a:lstStyle/>
          <a:p>
            <a:pPr algn="just" fontAlgn="base">
              <a:spcBef>
                <a:spcPct val="0"/>
              </a:spcBef>
              <a:spcAft>
                <a:spcPct val="0"/>
              </a:spcAft>
            </a:pPr>
            <a:r>
              <a:rPr lang="es-CO" sz="3200" dirty="0" smtClean="0">
                <a:latin typeface="Arial" pitchFamily="34" charset="0"/>
                <a:ea typeface="Calibri" pitchFamily="34" charset="0"/>
                <a:cs typeface="Arial" pitchFamily="34" charset="0"/>
              </a:rPr>
              <a:t>Sostenibilidad ambiental de los sectores productivos</a:t>
            </a:r>
            <a:endParaRPr lang="es-CO" sz="3200" dirty="0">
              <a:latin typeface="Arial" pitchFamily="34" charset="0"/>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a:t/>
            </a:r>
            <a:br>
              <a:rPr lang="es-CO" dirty="0"/>
            </a:br>
            <a:endParaRPr lang="es-CO" dirty="0"/>
          </a:p>
        </p:txBody>
      </p:sp>
      <p:sp>
        <p:nvSpPr>
          <p:cNvPr id="3" name="2 Marcador de contenido"/>
          <p:cNvSpPr>
            <a:spLocks noGrp="1"/>
          </p:cNvSpPr>
          <p:nvPr>
            <p:ph idx="1"/>
          </p:nvPr>
        </p:nvSpPr>
        <p:spPr>
          <a:solidFill>
            <a:schemeClr val="accent3">
              <a:lumMod val="20000"/>
              <a:lumOff val="80000"/>
            </a:schemeClr>
          </a:solidFill>
          <a:ln w="28575">
            <a:solidFill>
              <a:schemeClr val="accent3">
                <a:lumMod val="75000"/>
              </a:schemeClr>
            </a:solidFill>
          </a:ln>
        </p:spPr>
        <p:txBody>
          <a:bodyPr>
            <a:normAutofit fontScale="85000" lnSpcReduction="20000"/>
          </a:bodyPr>
          <a:lstStyle/>
          <a:p>
            <a:pPr algn="just">
              <a:buNone/>
            </a:pPr>
            <a:r>
              <a:rPr lang="es-CO" b="1" dirty="0" smtClean="0"/>
              <a:t>13. </a:t>
            </a:r>
            <a:r>
              <a:rPr lang="es-CO" dirty="0" smtClean="0"/>
              <a:t>Modernizar a CORPOAMAZONIA </a:t>
            </a:r>
            <a:r>
              <a:rPr lang="es-CO" dirty="0"/>
              <a:t>para el cumplimiento de su función como autoridad </a:t>
            </a:r>
            <a:r>
              <a:rPr lang="es-CO" dirty="0" smtClean="0"/>
              <a:t>ambiental. </a:t>
            </a:r>
            <a:r>
              <a:rPr lang="es-CO" sz="1900" dirty="0"/>
              <a:t>Revisar las funciones operativas, tácticas y estratégicas de </a:t>
            </a:r>
            <a:r>
              <a:rPr lang="es-CO" sz="1900" dirty="0" smtClean="0"/>
              <a:t>CORPOAMAZONIA </a:t>
            </a:r>
            <a:r>
              <a:rPr lang="es-CO" sz="1900" dirty="0"/>
              <a:t>para calcular y gestionar la Ampliación de la Planta de personal de </a:t>
            </a:r>
            <a:r>
              <a:rPr lang="es-CO" sz="1900" dirty="0" smtClean="0"/>
              <a:t>CORPOAMAZONIA </a:t>
            </a:r>
            <a:r>
              <a:rPr lang="es-CO" sz="1900" dirty="0"/>
              <a:t>acorde con los requerimientos en el cumplimiento de su misión. </a:t>
            </a:r>
            <a:r>
              <a:rPr lang="es-CO" sz="1900" dirty="0"/>
              <a:t>Deberá mejorarse los tiempos contractuales de los contratos de prestación de servicios para que sus periodos coincidan con los periodos fiscales y de esta manera no se interrumpan el cumplimiento de metas y de complementariedad institucional. </a:t>
            </a:r>
          </a:p>
          <a:p>
            <a:pPr algn="just">
              <a:buNone/>
            </a:pPr>
            <a:r>
              <a:rPr lang="es-CO" b="1" dirty="0" smtClean="0"/>
              <a:t>14. </a:t>
            </a:r>
            <a:r>
              <a:rPr lang="es-CO" dirty="0"/>
              <a:t>Gestión para la sostenibilidad </a:t>
            </a:r>
            <a:r>
              <a:rPr lang="es-CO" dirty="0" smtClean="0"/>
              <a:t>financiera. </a:t>
            </a:r>
            <a:r>
              <a:rPr lang="es-CO" sz="1900" dirty="0" smtClean="0"/>
              <a:t>La CORPORACION es una entidad con musculo financiero propio que le permite realizar sus proyectos institucionales sin necesidad de apalancamiento de terceros. La organización como un sistema debe fortalecer el recurso humano para ampliar su capacidad de cumplimiento de los objetivos institucionales.</a:t>
            </a:r>
            <a:r>
              <a:rPr lang="es-CO" dirty="0" smtClean="0"/>
              <a:t> </a:t>
            </a:r>
          </a:p>
          <a:p>
            <a:pPr>
              <a:buNone/>
            </a:pPr>
            <a:endParaRPr lang="es-CO" dirty="0"/>
          </a:p>
          <a:p>
            <a:pPr>
              <a:buNone/>
            </a:pPr>
            <a:endParaRPr lang="es-CO" dirty="0" smtClean="0"/>
          </a:p>
          <a:p>
            <a:endParaRPr lang="es-CO" dirty="0"/>
          </a:p>
        </p:txBody>
      </p:sp>
      <p:sp>
        <p:nvSpPr>
          <p:cNvPr id="5" name="4 Rectángulo"/>
          <p:cNvSpPr/>
          <p:nvPr/>
        </p:nvSpPr>
        <p:spPr>
          <a:xfrm>
            <a:off x="285720" y="2357430"/>
            <a:ext cx="2857520" cy="2062103"/>
          </a:xfrm>
          <a:prstGeom prst="rect">
            <a:avLst/>
          </a:prstGeom>
        </p:spPr>
        <p:txBody>
          <a:bodyPr wrap="square">
            <a:spAutoFit/>
          </a:bodyPr>
          <a:lstStyle/>
          <a:p>
            <a:pPr lvl="0" algn="just" fontAlgn="base">
              <a:spcBef>
                <a:spcPct val="0"/>
              </a:spcBef>
              <a:spcAft>
                <a:spcPct val="0"/>
              </a:spcAft>
            </a:pPr>
            <a:r>
              <a:rPr lang="es-CO" sz="3200" dirty="0">
                <a:latin typeface="Arial" pitchFamily="34" charset="0"/>
                <a:ea typeface="Calibri" pitchFamily="34" charset="0"/>
                <a:cs typeface="Arial" pitchFamily="34" charset="0"/>
              </a:rPr>
              <a:t>Gobernanza ambiental cercana y moderna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solidFill>
            <a:schemeClr val="accent3">
              <a:lumMod val="20000"/>
              <a:lumOff val="80000"/>
            </a:schemeClr>
          </a:solidFill>
          <a:ln w="28575">
            <a:solidFill>
              <a:schemeClr val="accent3">
                <a:lumMod val="75000"/>
              </a:schemeClr>
            </a:solidFill>
          </a:ln>
        </p:spPr>
        <p:txBody>
          <a:bodyPr vert="horz" lIns="91440" tIns="45720" rIns="91440" bIns="45720" rtlCol="0">
            <a:normAutofit fontScale="92500" lnSpcReduction="20000"/>
          </a:bodyPr>
          <a:lstStyle/>
          <a:p>
            <a:pPr>
              <a:buNone/>
            </a:pPr>
            <a:r>
              <a:rPr lang="es-CO" sz="2700" b="1" dirty="0"/>
              <a:t>15. </a:t>
            </a:r>
            <a:r>
              <a:rPr lang="es-CO" sz="2600" dirty="0"/>
              <a:t>Educación y formación de una cultura Ambiental preservacioncita</a:t>
            </a:r>
            <a:r>
              <a:rPr lang="es-CO" sz="2600" dirty="0" smtClean="0"/>
              <a:t>.</a:t>
            </a:r>
          </a:p>
          <a:p>
            <a:r>
              <a:rPr lang="es-CO" sz="2100" dirty="0" smtClean="0"/>
              <a:t>Estructuración </a:t>
            </a:r>
            <a:r>
              <a:rPr lang="es-CO" sz="2100" dirty="0"/>
              <a:t>y puesta en funcionamiento de los Comités Interinstitucional De Educación Ambiental CIDEAS,  Proyecto Ciudadanos De Educación Ambiental PROCEDA, Proyectos Ambientales Escolares </a:t>
            </a:r>
            <a:r>
              <a:rPr lang="es-CO" sz="2100" dirty="0" smtClean="0"/>
              <a:t>PRAES. </a:t>
            </a:r>
            <a:endParaRPr lang="es-CO" sz="2100" dirty="0"/>
          </a:p>
          <a:p>
            <a:r>
              <a:rPr lang="es-CO" sz="2100" dirty="0" smtClean="0"/>
              <a:t>Construcción </a:t>
            </a:r>
            <a:r>
              <a:rPr lang="es-CO" sz="2100" dirty="0"/>
              <a:t>de campus académico virtual </a:t>
            </a:r>
            <a:r>
              <a:rPr lang="es-CO" sz="2100" dirty="0" smtClean="0"/>
              <a:t>inteligente.</a:t>
            </a:r>
            <a:endParaRPr lang="es-CO" sz="2100" dirty="0"/>
          </a:p>
          <a:p>
            <a:r>
              <a:rPr lang="es-CO" sz="2100" dirty="0"/>
              <a:t> </a:t>
            </a:r>
            <a:r>
              <a:rPr lang="es-CO" sz="2100" dirty="0" smtClean="0"/>
              <a:t>Formación </a:t>
            </a:r>
            <a:r>
              <a:rPr lang="es-CO" sz="2100" dirty="0"/>
              <a:t>de Promotores Ambientales Comunitarios o Guías </a:t>
            </a:r>
            <a:r>
              <a:rPr lang="es-CO" sz="2100" dirty="0" smtClean="0"/>
              <a:t>Ambientales.</a:t>
            </a:r>
            <a:endParaRPr lang="es-CO" sz="2100" dirty="0"/>
          </a:p>
          <a:p>
            <a:r>
              <a:rPr lang="es-CO" sz="2100" dirty="0" smtClean="0"/>
              <a:t>Incrementar  </a:t>
            </a:r>
            <a:r>
              <a:rPr lang="es-CO" sz="2100" dirty="0"/>
              <a:t>espacios para el desarrollo de procesos de educación ambiental, a través del aula  Terrestre itinerante </a:t>
            </a:r>
            <a:r>
              <a:rPr lang="es-CO" sz="2100" dirty="0" smtClean="0"/>
              <a:t> AURORA,ANACONDA y  Centro </a:t>
            </a:r>
            <a:r>
              <a:rPr lang="es-CO" sz="2100" dirty="0"/>
              <a:t>Experimental </a:t>
            </a:r>
            <a:r>
              <a:rPr lang="es-CO" sz="2100" dirty="0" smtClean="0"/>
              <a:t>Amazónico CEA.</a:t>
            </a:r>
            <a:endParaRPr lang="es-CO" sz="2100" dirty="0"/>
          </a:p>
          <a:p>
            <a:pPr>
              <a:buNone/>
            </a:pPr>
            <a:endParaRPr lang="es-CO" sz="2700" b="1" dirty="0"/>
          </a:p>
          <a:p>
            <a:pPr algn="just">
              <a:lnSpc>
                <a:spcPct val="80000"/>
              </a:lnSpc>
              <a:buFont typeface="Arial" pitchFamily="34" charset="0"/>
              <a:buNone/>
            </a:pPr>
            <a:r>
              <a:rPr lang="es-CO" sz="2700" b="1" dirty="0"/>
              <a:t>16. </a:t>
            </a:r>
            <a:r>
              <a:rPr lang="es-CO" sz="2600" dirty="0"/>
              <a:t>Desarrollo y fortalecimiento de los medios informativos y de comunicaciones.</a:t>
            </a:r>
          </a:p>
          <a:p>
            <a:pPr algn="just">
              <a:lnSpc>
                <a:spcPct val="80000"/>
              </a:lnSpc>
              <a:buFont typeface="Arial" pitchFamily="34" charset="0"/>
              <a:buNone/>
            </a:pPr>
            <a:endParaRPr lang="es-CO" sz="2700" b="1" dirty="0"/>
          </a:p>
        </p:txBody>
      </p:sp>
      <p:sp>
        <p:nvSpPr>
          <p:cNvPr id="4" name="3 Marcador de texto"/>
          <p:cNvSpPr>
            <a:spLocks noGrp="1"/>
          </p:cNvSpPr>
          <p:nvPr>
            <p:ph type="body" sz="half" idx="2"/>
          </p:nvPr>
        </p:nvSpPr>
        <p:spPr>
          <a:xfrm>
            <a:off x="428596" y="2143116"/>
            <a:ext cx="2714644" cy="2493966"/>
          </a:xfrm>
        </p:spPr>
        <p:txBody>
          <a:bodyPr>
            <a:normAutofit/>
          </a:bodyPr>
          <a:lstStyle/>
          <a:p>
            <a:pPr algn="just" fontAlgn="base">
              <a:spcBef>
                <a:spcPct val="0"/>
              </a:spcBef>
              <a:spcAft>
                <a:spcPct val="0"/>
              </a:spcAft>
            </a:pPr>
            <a:r>
              <a:rPr lang="es-CO" sz="3200" dirty="0">
                <a:latin typeface="Arial" pitchFamily="34" charset="0"/>
                <a:ea typeface="Calibri" pitchFamily="34" charset="0"/>
                <a:cs typeface="Arial" pitchFamily="34" charset="0"/>
              </a:rPr>
              <a:t>Educación ambiental sostenible amazónica</a:t>
            </a:r>
            <a:endParaRPr lang="es-CO" sz="3200" dirty="0">
              <a:latin typeface="Arial" pitchFamily="34" charset="0"/>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43042" y="642918"/>
            <a:ext cx="6072230" cy="714380"/>
          </a:xfrm>
        </p:spPr>
        <p:txBody>
          <a:bodyPr>
            <a:normAutofit/>
          </a:bodyPr>
          <a:lstStyle/>
          <a:p>
            <a:pPr algn="ctr" fontAlgn="base">
              <a:spcBef>
                <a:spcPct val="0"/>
              </a:spcBef>
              <a:spcAft>
                <a:spcPct val="0"/>
              </a:spcAft>
            </a:pPr>
            <a:r>
              <a:rPr lang="es-CO" sz="3200" dirty="0">
                <a:latin typeface="Arial" pitchFamily="34" charset="0"/>
                <a:ea typeface="Calibri" pitchFamily="34" charset="0"/>
                <a:cs typeface="Arial" pitchFamily="34" charset="0"/>
              </a:rPr>
              <a:t>Valor estimado del Plan</a:t>
            </a:r>
          </a:p>
        </p:txBody>
      </p:sp>
      <p:graphicFrame>
        <p:nvGraphicFramePr>
          <p:cNvPr id="7" name="6 Tabla"/>
          <p:cNvGraphicFramePr>
            <a:graphicFrameLocks noGrp="1"/>
          </p:cNvGraphicFramePr>
          <p:nvPr/>
        </p:nvGraphicFramePr>
        <p:xfrm>
          <a:off x="857224" y="1643050"/>
          <a:ext cx="7858180" cy="3992542"/>
        </p:xfrm>
        <a:graphic>
          <a:graphicData uri="http://schemas.openxmlformats.org/drawingml/2006/table">
            <a:tbl>
              <a:tblPr/>
              <a:tblGrid>
                <a:gridCol w="1034136"/>
                <a:gridCol w="1148865"/>
                <a:gridCol w="1236878"/>
                <a:gridCol w="1200730"/>
                <a:gridCol w="1200730"/>
                <a:gridCol w="1199158"/>
                <a:gridCol w="837683"/>
              </a:tblGrid>
              <a:tr h="541145">
                <a:tc gridSpan="7">
                  <a:txBody>
                    <a:bodyPr/>
                    <a:lstStyle/>
                    <a:p>
                      <a:pPr marR="100965" algn="ctr">
                        <a:lnSpc>
                          <a:spcPct val="115000"/>
                        </a:lnSpc>
                        <a:spcBef>
                          <a:spcPts val="195"/>
                        </a:spcBef>
                        <a:spcAft>
                          <a:spcPts val="0"/>
                        </a:spcAft>
                      </a:pPr>
                      <a:r>
                        <a:rPr lang="es-CO" sz="1200" b="1" dirty="0">
                          <a:solidFill>
                            <a:srgbClr val="000000"/>
                          </a:solidFill>
                          <a:latin typeface="Arial"/>
                          <a:ea typeface="Times New Roman"/>
                          <a:cs typeface="Times New Roman"/>
                        </a:rPr>
                        <a:t>PROYECCIÓN DE INGRESOS VIGENCIAS 2016-2019 CORPOAMAZONIA</a:t>
                      </a:r>
                      <a:endParaRPr lang="es-CO" sz="1100" dirty="0">
                        <a:latin typeface="Calibri"/>
                        <a:ea typeface="Calibri"/>
                        <a:cs typeface="Times New Roman"/>
                      </a:endParaRPr>
                    </a:p>
                    <a:p>
                      <a:pPr marR="100965" algn="ctr">
                        <a:lnSpc>
                          <a:spcPct val="115000"/>
                        </a:lnSpc>
                        <a:spcBef>
                          <a:spcPts val="195"/>
                        </a:spcBef>
                        <a:spcAft>
                          <a:spcPts val="0"/>
                        </a:spcAft>
                      </a:pPr>
                      <a:r>
                        <a:rPr lang="es-CO" sz="1000" dirty="0">
                          <a:solidFill>
                            <a:srgbClr val="000000"/>
                          </a:solidFill>
                          <a:latin typeface="Arial"/>
                          <a:ea typeface="Times New Roman"/>
                          <a:cs typeface="Times New Roman"/>
                        </a:rPr>
                        <a:t>Cifras en miles de pesos</a:t>
                      </a:r>
                      <a:endParaRPr lang="es-CO" sz="1100" dirty="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415391">
                <a:tc>
                  <a:txBody>
                    <a:bodyPr/>
                    <a:lstStyle/>
                    <a:p>
                      <a:pPr marR="100965" algn="l">
                        <a:lnSpc>
                          <a:spcPct val="115000"/>
                        </a:lnSpc>
                        <a:spcBef>
                          <a:spcPts val="195"/>
                        </a:spcBef>
                        <a:spcAft>
                          <a:spcPts val="0"/>
                        </a:spcAft>
                      </a:pPr>
                      <a:r>
                        <a:rPr lang="es-CO" sz="1100" dirty="0">
                          <a:solidFill>
                            <a:srgbClr val="000000"/>
                          </a:solidFill>
                          <a:latin typeface="Arial"/>
                          <a:ea typeface="Times New Roman"/>
                          <a:cs typeface="Times New Roman"/>
                        </a:rPr>
                        <a:t>Años</a:t>
                      </a:r>
                      <a:endParaRPr lang="es-CO" sz="1100" dirty="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ctr">
                        <a:lnSpc>
                          <a:spcPct val="115000"/>
                        </a:lnSpc>
                        <a:spcBef>
                          <a:spcPts val="195"/>
                        </a:spcBef>
                        <a:spcAft>
                          <a:spcPts val="0"/>
                        </a:spcAft>
                      </a:pPr>
                      <a:r>
                        <a:rPr lang="es-CO" sz="1100" b="1">
                          <a:solidFill>
                            <a:srgbClr val="000000"/>
                          </a:solidFill>
                          <a:latin typeface="Arial"/>
                          <a:ea typeface="Times New Roman"/>
                          <a:cs typeface="Times New Roman"/>
                        </a:rPr>
                        <a:t>2.016</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ctr">
                        <a:lnSpc>
                          <a:spcPct val="115000"/>
                        </a:lnSpc>
                        <a:spcBef>
                          <a:spcPts val="195"/>
                        </a:spcBef>
                        <a:spcAft>
                          <a:spcPts val="0"/>
                        </a:spcAft>
                      </a:pPr>
                      <a:r>
                        <a:rPr lang="es-CO" sz="1100" b="1">
                          <a:solidFill>
                            <a:srgbClr val="000000"/>
                          </a:solidFill>
                          <a:latin typeface="Arial"/>
                          <a:ea typeface="Times New Roman"/>
                          <a:cs typeface="Times New Roman"/>
                        </a:rPr>
                        <a:t>2.017</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ctr">
                        <a:lnSpc>
                          <a:spcPct val="115000"/>
                        </a:lnSpc>
                        <a:spcBef>
                          <a:spcPts val="195"/>
                        </a:spcBef>
                        <a:spcAft>
                          <a:spcPts val="0"/>
                        </a:spcAft>
                      </a:pPr>
                      <a:r>
                        <a:rPr lang="es-CO" sz="1100" b="1">
                          <a:solidFill>
                            <a:srgbClr val="000000"/>
                          </a:solidFill>
                          <a:latin typeface="Arial"/>
                          <a:ea typeface="Times New Roman"/>
                          <a:cs typeface="Times New Roman"/>
                        </a:rPr>
                        <a:t>2.018</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ctr">
                        <a:lnSpc>
                          <a:spcPct val="115000"/>
                        </a:lnSpc>
                        <a:spcBef>
                          <a:spcPts val="195"/>
                        </a:spcBef>
                        <a:spcAft>
                          <a:spcPts val="0"/>
                        </a:spcAft>
                      </a:pPr>
                      <a:r>
                        <a:rPr lang="es-CO" sz="1100" b="1">
                          <a:solidFill>
                            <a:srgbClr val="000000"/>
                          </a:solidFill>
                          <a:latin typeface="Arial"/>
                          <a:ea typeface="Times New Roman"/>
                          <a:cs typeface="Times New Roman"/>
                        </a:rPr>
                        <a:t>2.019</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ctr">
                        <a:lnSpc>
                          <a:spcPct val="115000"/>
                        </a:lnSpc>
                        <a:spcBef>
                          <a:spcPts val="195"/>
                        </a:spcBef>
                        <a:spcAft>
                          <a:spcPts val="0"/>
                        </a:spcAft>
                      </a:pPr>
                      <a:r>
                        <a:rPr lang="es-CO" sz="1100" b="1">
                          <a:solidFill>
                            <a:srgbClr val="000000"/>
                          </a:solidFill>
                          <a:latin typeface="Arial"/>
                          <a:ea typeface="Times New Roman"/>
                          <a:cs typeface="Times New Roman"/>
                        </a:rPr>
                        <a:t>TOTAL</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ctr">
                        <a:lnSpc>
                          <a:spcPct val="115000"/>
                        </a:lnSpc>
                        <a:spcBef>
                          <a:spcPts val="195"/>
                        </a:spcBef>
                        <a:spcAft>
                          <a:spcPts val="0"/>
                        </a:spcAft>
                      </a:pPr>
                      <a:r>
                        <a:rPr lang="es-CO" sz="1100" b="1">
                          <a:solidFill>
                            <a:srgbClr val="000000"/>
                          </a:solidFill>
                          <a:latin typeface="Arial"/>
                          <a:ea typeface="Times New Roman"/>
                          <a:cs typeface="Times New Roman"/>
                        </a:rPr>
                        <a:t>Incremento</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43662">
                <a:tc>
                  <a:txBody>
                    <a:bodyPr/>
                    <a:lstStyle/>
                    <a:p>
                      <a:pPr marR="100965" algn="l">
                        <a:lnSpc>
                          <a:spcPct val="115000"/>
                        </a:lnSpc>
                        <a:spcBef>
                          <a:spcPts val="195"/>
                        </a:spcBef>
                        <a:spcAft>
                          <a:spcPts val="0"/>
                        </a:spcAft>
                      </a:pPr>
                      <a:r>
                        <a:rPr lang="es-CO" sz="1100" dirty="0">
                          <a:solidFill>
                            <a:srgbClr val="000000"/>
                          </a:solidFill>
                          <a:latin typeface="Arial"/>
                          <a:ea typeface="Times New Roman"/>
                          <a:cs typeface="Times New Roman"/>
                        </a:rPr>
                        <a:t>RECUROS DE NACIÓN</a:t>
                      </a:r>
                      <a:endParaRPr lang="es-CO" sz="1100" dirty="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dirty="0">
                          <a:solidFill>
                            <a:srgbClr val="000000"/>
                          </a:solidFill>
                          <a:latin typeface="Arial"/>
                          <a:ea typeface="Times New Roman"/>
                          <a:cs typeface="Times New Roman"/>
                        </a:rPr>
                        <a:t>                          1.897.504,52 </a:t>
                      </a:r>
                      <a:endParaRPr lang="es-CO" sz="1100" dirty="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dirty="0">
                          <a:solidFill>
                            <a:srgbClr val="000000"/>
                          </a:solidFill>
                          <a:latin typeface="Arial"/>
                          <a:ea typeface="Times New Roman"/>
                          <a:cs typeface="Times New Roman"/>
                        </a:rPr>
                        <a:t>                       1.954.429,66 </a:t>
                      </a:r>
                      <a:endParaRPr lang="es-CO" sz="1100" dirty="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a:solidFill>
                            <a:srgbClr val="000000"/>
                          </a:solidFill>
                          <a:latin typeface="Arial"/>
                          <a:ea typeface="Times New Roman"/>
                          <a:cs typeface="Times New Roman"/>
                        </a:rPr>
                        <a:t>                       2.013.062,55 </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a:solidFill>
                            <a:srgbClr val="000000"/>
                          </a:solidFill>
                          <a:latin typeface="Arial"/>
                          <a:ea typeface="Times New Roman"/>
                          <a:cs typeface="Times New Roman"/>
                        </a:rPr>
                        <a:t>                      2.153.976,93 </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dirty="0">
                          <a:solidFill>
                            <a:srgbClr val="000000"/>
                          </a:solidFill>
                          <a:latin typeface="Arial"/>
                          <a:ea typeface="Times New Roman"/>
                          <a:cs typeface="Times New Roman"/>
                        </a:rPr>
                        <a:t>                            9.861.211,05 </a:t>
                      </a:r>
                      <a:endParaRPr lang="es-CO" sz="1100" dirty="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a:solidFill>
                            <a:srgbClr val="000000"/>
                          </a:solidFill>
                          <a:latin typeface="Arial"/>
                          <a:ea typeface="Times New Roman"/>
                          <a:cs typeface="Times New Roman"/>
                        </a:rPr>
                        <a:t>                            0,03 </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623086">
                <a:tc>
                  <a:txBody>
                    <a:bodyPr/>
                    <a:lstStyle/>
                    <a:p>
                      <a:pPr marR="100965" algn="l">
                        <a:lnSpc>
                          <a:spcPct val="115000"/>
                        </a:lnSpc>
                        <a:spcBef>
                          <a:spcPts val="195"/>
                        </a:spcBef>
                        <a:spcAft>
                          <a:spcPts val="0"/>
                        </a:spcAft>
                      </a:pPr>
                      <a:r>
                        <a:rPr lang="es-CO" sz="1100">
                          <a:solidFill>
                            <a:srgbClr val="000000"/>
                          </a:solidFill>
                          <a:latin typeface="Arial"/>
                          <a:ea typeface="Times New Roman"/>
                          <a:cs typeface="Times New Roman"/>
                        </a:rPr>
                        <a:t>RECUROSOS  PROPIOS</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dirty="0">
                          <a:solidFill>
                            <a:srgbClr val="000000"/>
                          </a:solidFill>
                          <a:latin typeface="Arial"/>
                          <a:ea typeface="Times New Roman"/>
                          <a:cs typeface="Times New Roman"/>
                        </a:rPr>
                        <a:t>                        19.142.902,64 </a:t>
                      </a:r>
                      <a:endParaRPr lang="es-CO" sz="1100" dirty="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dirty="0">
                          <a:solidFill>
                            <a:srgbClr val="000000"/>
                          </a:solidFill>
                          <a:latin typeface="Arial"/>
                          <a:ea typeface="Times New Roman"/>
                          <a:cs typeface="Times New Roman"/>
                        </a:rPr>
                        <a:t>                    20.100.047,77 </a:t>
                      </a:r>
                      <a:endParaRPr lang="es-CO" sz="1100" dirty="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dirty="0">
                          <a:solidFill>
                            <a:srgbClr val="000000"/>
                          </a:solidFill>
                          <a:latin typeface="Arial"/>
                          <a:ea typeface="Times New Roman"/>
                          <a:cs typeface="Times New Roman"/>
                        </a:rPr>
                        <a:t>                      21.105.050,16 </a:t>
                      </a:r>
                      <a:endParaRPr lang="es-CO" sz="1100" dirty="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a:solidFill>
                            <a:srgbClr val="000000"/>
                          </a:solidFill>
                          <a:latin typeface="Arial"/>
                          <a:ea typeface="Times New Roman"/>
                          <a:cs typeface="Times New Roman"/>
                        </a:rPr>
                        <a:t>                   22.160.302,67 </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a:solidFill>
                            <a:srgbClr val="000000"/>
                          </a:solidFill>
                          <a:latin typeface="Arial"/>
                          <a:ea typeface="Times New Roman"/>
                          <a:cs typeface="Times New Roman"/>
                        </a:rPr>
                        <a:t>                      100.739.639,10 </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a:solidFill>
                            <a:srgbClr val="000000"/>
                          </a:solidFill>
                          <a:latin typeface="Arial"/>
                          <a:ea typeface="Times New Roman"/>
                          <a:cs typeface="Times New Roman"/>
                        </a:rPr>
                        <a:t>                            0,05 </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623086">
                <a:tc>
                  <a:txBody>
                    <a:bodyPr/>
                    <a:lstStyle/>
                    <a:p>
                      <a:pPr marR="100965" algn="l">
                        <a:lnSpc>
                          <a:spcPct val="115000"/>
                        </a:lnSpc>
                        <a:spcBef>
                          <a:spcPts val="195"/>
                        </a:spcBef>
                        <a:spcAft>
                          <a:spcPts val="0"/>
                        </a:spcAft>
                      </a:pPr>
                      <a:r>
                        <a:rPr lang="es-CO" sz="1100">
                          <a:solidFill>
                            <a:srgbClr val="000000"/>
                          </a:solidFill>
                          <a:latin typeface="Arial"/>
                          <a:ea typeface="Times New Roman"/>
                          <a:cs typeface="Times New Roman"/>
                        </a:rPr>
                        <a:t>Sub Total Corpoamazonia</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a:solidFill>
                            <a:srgbClr val="000000"/>
                          </a:solidFill>
                          <a:latin typeface="Arial"/>
                          <a:ea typeface="Times New Roman"/>
                          <a:cs typeface="Times New Roman"/>
                        </a:rPr>
                        <a:t>                        21.040.407,16 </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a:solidFill>
                            <a:srgbClr val="000000"/>
                          </a:solidFill>
                          <a:latin typeface="Arial"/>
                          <a:ea typeface="Times New Roman"/>
                          <a:cs typeface="Times New Roman"/>
                        </a:rPr>
                        <a:t>                   22.054.477,43 </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dirty="0">
                          <a:solidFill>
                            <a:srgbClr val="000000"/>
                          </a:solidFill>
                          <a:latin typeface="Arial"/>
                          <a:ea typeface="Times New Roman"/>
                          <a:cs typeface="Times New Roman"/>
                        </a:rPr>
                        <a:t>                        23.118.112,71 </a:t>
                      </a:r>
                      <a:endParaRPr lang="es-CO" sz="1100" dirty="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dirty="0">
                          <a:solidFill>
                            <a:srgbClr val="000000"/>
                          </a:solidFill>
                          <a:latin typeface="Arial"/>
                          <a:ea typeface="Times New Roman"/>
                          <a:cs typeface="Times New Roman"/>
                        </a:rPr>
                        <a:t>                   24.314.279,60 </a:t>
                      </a:r>
                      <a:endParaRPr lang="es-CO" sz="1100" dirty="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a:solidFill>
                            <a:srgbClr val="000000"/>
                          </a:solidFill>
                          <a:latin typeface="Arial"/>
                          <a:ea typeface="Times New Roman"/>
                          <a:cs typeface="Times New Roman"/>
                        </a:rPr>
                        <a:t>                       110.600.850,15 </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pPr>
                      <a:endParaRPr lang="es-CO" sz="1100">
                        <a:latin typeface="Calibri"/>
                        <a:ea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623086">
                <a:tc>
                  <a:txBody>
                    <a:bodyPr/>
                    <a:lstStyle/>
                    <a:p>
                      <a:pPr marR="100965" algn="l">
                        <a:lnSpc>
                          <a:spcPct val="115000"/>
                        </a:lnSpc>
                        <a:spcBef>
                          <a:spcPts val="195"/>
                        </a:spcBef>
                        <a:spcAft>
                          <a:spcPts val="0"/>
                        </a:spcAft>
                      </a:pPr>
                      <a:r>
                        <a:rPr lang="es-CO" sz="1100">
                          <a:solidFill>
                            <a:srgbClr val="000000"/>
                          </a:solidFill>
                          <a:latin typeface="Arial"/>
                          <a:ea typeface="Times New Roman"/>
                          <a:cs typeface="Times New Roman"/>
                        </a:rPr>
                        <a:t>SGR Bienios</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a:solidFill>
                            <a:srgbClr val="000000"/>
                          </a:solidFill>
                          <a:latin typeface="Arial"/>
                          <a:ea typeface="Times New Roman"/>
                          <a:cs typeface="Times New Roman"/>
                        </a:rPr>
                        <a:t>                        19.657.812,79 </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a:solidFill>
                            <a:srgbClr val="000000"/>
                          </a:solidFill>
                          <a:latin typeface="Arial"/>
                          <a:ea typeface="Times New Roman"/>
                          <a:cs typeface="Times New Roman"/>
                        </a:rPr>
                        <a:t>                    22.016.750,32 </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a:solidFill>
                            <a:srgbClr val="000000"/>
                          </a:solidFill>
                          <a:latin typeface="Arial"/>
                          <a:ea typeface="Times New Roman"/>
                          <a:cs typeface="Times New Roman"/>
                        </a:rPr>
                        <a:t>                   24.658.760,36 </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dirty="0">
                          <a:solidFill>
                            <a:srgbClr val="000000"/>
                          </a:solidFill>
                          <a:latin typeface="Arial"/>
                          <a:ea typeface="Times New Roman"/>
                          <a:cs typeface="Times New Roman"/>
                        </a:rPr>
                        <a:t>                     27.617.811,60 </a:t>
                      </a:r>
                      <a:endParaRPr lang="es-CO" sz="1100" dirty="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dirty="0">
                          <a:solidFill>
                            <a:srgbClr val="000000"/>
                          </a:solidFill>
                          <a:latin typeface="Arial"/>
                          <a:ea typeface="Times New Roman"/>
                          <a:cs typeface="Times New Roman"/>
                        </a:rPr>
                        <a:t>                       83.884.942,03 </a:t>
                      </a:r>
                      <a:endParaRPr lang="es-CO" sz="1100" dirty="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a:solidFill>
                            <a:srgbClr val="000000"/>
                          </a:solidFill>
                          <a:latin typeface="Arial"/>
                          <a:ea typeface="Times New Roman"/>
                          <a:cs typeface="Times New Roman"/>
                        </a:rPr>
                        <a:t>                             0,12 </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623086">
                <a:tc>
                  <a:txBody>
                    <a:bodyPr/>
                    <a:lstStyle/>
                    <a:p>
                      <a:pPr marR="100965" algn="l">
                        <a:lnSpc>
                          <a:spcPct val="115000"/>
                        </a:lnSpc>
                        <a:spcBef>
                          <a:spcPts val="195"/>
                        </a:spcBef>
                        <a:spcAft>
                          <a:spcPts val="0"/>
                        </a:spcAft>
                      </a:pPr>
                      <a:r>
                        <a:rPr lang="es-CO" sz="1100" dirty="0">
                          <a:solidFill>
                            <a:srgbClr val="000000"/>
                          </a:solidFill>
                          <a:latin typeface="Arial"/>
                          <a:ea typeface="Times New Roman"/>
                          <a:cs typeface="Times New Roman"/>
                        </a:rPr>
                        <a:t>TOTAL</a:t>
                      </a:r>
                      <a:endParaRPr lang="es-CO" sz="1100" dirty="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a:solidFill>
                            <a:srgbClr val="000000"/>
                          </a:solidFill>
                          <a:latin typeface="Arial"/>
                          <a:ea typeface="Times New Roman"/>
                          <a:cs typeface="Times New Roman"/>
                        </a:rPr>
                        <a:t>                       40.698.219,95 </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a:solidFill>
                            <a:srgbClr val="000000"/>
                          </a:solidFill>
                          <a:latin typeface="Arial"/>
                          <a:ea typeface="Times New Roman"/>
                          <a:cs typeface="Times New Roman"/>
                        </a:rPr>
                        <a:t>                    44.071.227,75 </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a:solidFill>
                            <a:srgbClr val="000000"/>
                          </a:solidFill>
                          <a:latin typeface="Arial"/>
                          <a:ea typeface="Times New Roman"/>
                          <a:cs typeface="Times New Roman"/>
                        </a:rPr>
                        <a:t>                   47.776.873,07 </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a:solidFill>
                            <a:srgbClr val="000000"/>
                          </a:solidFill>
                          <a:latin typeface="Arial"/>
                          <a:ea typeface="Times New Roman"/>
                          <a:cs typeface="Times New Roman"/>
                        </a:rPr>
                        <a:t>                    51.932.091,20 </a:t>
                      </a:r>
                      <a:endParaRPr lang="es-CO" sz="110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R="100965" algn="r">
                        <a:lnSpc>
                          <a:spcPct val="115000"/>
                        </a:lnSpc>
                        <a:spcBef>
                          <a:spcPts val="195"/>
                        </a:spcBef>
                        <a:spcAft>
                          <a:spcPts val="0"/>
                        </a:spcAft>
                      </a:pPr>
                      <a:r>
                        <a:rPr lang="es-CO" sz="1100" dirty="0">
                          <a:solidFill>
                            <a:srgbClr val="000000"/>
                          </a:solidFill>
                          <a:latin typeface="Arial"/>
                          <a:ea typeface="Times New Roman"/>
                          <a:cs typeface="Times New Roman"/>
                        </a:rPr>
                        <a:t>                      194.485.792,18 </a:t>
                      </a:r>
                      <a:endParaRPr lang="es-CO" sz="1100" dirty="0">
                        <a:latin typeface="Calibri"/>
                        <a:ea typeface="Calibri"/>
                        <a:cs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15000"/>
                        </a:lnSpc>
                      </a:pPr>
                      <a:endParaRPr lang="es-CO" sz="1100" dirty="0">
                        <a:latin typeface="Calibri"/>
                        <a:ea typeface="Times New Roman"/>
                      </a:endParaRPr>
                    </a:p>
                  </a:txBody>
                  <a:tcPr marL="43155" marR="4315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E:\Documentos\UCAP 2\UCAP 2\UCAP 2\AÑO 2015\Guardab Mocoa 2015\FEBRERO\EDILSON FEB\FOTO Edils feb 2015\PAISAJES\CARCADA QUEBRADA MINAYACO VEREDA SAN MARTIN (4).JPG"/>
          <p:cNvPicPr>
            <a:picLocks noChangeAspect="1" noChangeArrowheads="1"/>
          </p:cNvPicPr>
          <p:nvPr/>
        </p:nvPicPr>
        <p:blipFill>
          <a:blip r:embed="rId2" cstate="print"/>
          <a:srcRect/>
          <a:stretch>
            <a:fillRect/>
          </a:stretch>
        </p:blipFill>
        <p:spPr bwMode="auto">
          <a:xfrm>
            <a:off x="-1023938" y="-4032250"/>
            <a:ext cx="11191876" cy="14922500"/>
          </a:xfrm>
          <a:prstGeom prst="rect">
            <a:avLst/>
          </a:prstGeom>
          <a:noFill/>
        </p:spPr>
      </p:pic>
      <p:sp>
        <p:nvSpPr>
          <p:cNvPr id="5" name="4 Título"/>
          <p:cNvSpPr>
            <a:spLocks noGrp="1"/>
          </p:cNvSpPr>
          <p:nvPr>
            <p:ph type="ctrTitle"/>
          </p:nvPr>
        </p:nvSpPr>
        <p:spPr>
          <a:xfrm>
            <a:off x="0" y="4857736"/>
            <a:ext cx="8915408" cy="2000264"/>
          </a:xfrm>
        </p:spPr>
        <p:txBody>
          <a:bodyPr>
            <a:noAutofit/>
          </a:bodyPr>
          <a:lstStyle/>
          <a:p>
            <a:pPr algn="r"/>
            <a:r>
              <a:rPr lang="es-CO" sz="9600" dirty="0" smtClean="0">
                <a:solidFill>
                  <a:schemeClr val="bg1"/>
                </a:solidFill>
              </a:rPr>
              <a:t>GRACIAS</a:t>
            </a:r>
            <a:br>
              <a:rPr lang="es-CO" sz="9600" dirty="0" smtClean="0">
                <a:solidFill>
                  <a:schemeClr val="bg1"/>
                </a:solidFill>
              </a:rPr>
            </a:br>
            <a:r>
              <a:rPr lang="es-CO" sz="1600" dirty="0" smtClean="0">
                <a:solidFill>
                  <a:schemeClr val="bg1"/>
                </a:solidFill>
              </a:rPr>
              <a:t>FOTOGRAFIA:QUEBRADA MINAYACO- RESERVA FORESTAL DE LA CUENCA ALTA DEL RIO MOCOA</a:t>
            </a:r>
            <a:endParaRPr lang="es-CO" sz="16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541</Words>
  <Application>Microsoft Office PowerPoint</Application>
  <PresentationFormat>Presentación en pantalla (4:3)</PresentationFormat>
  <Paragraphs>96</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CORPOAMAZONIA</vt:lpstr>
      <vt:lpstr>Llevar al sur de la Amazonia Colombiana hacia el desarrollo sostenible</vt:lpstr>
      <vt:lpstr>Ordenamiento del territorio con fines de desarrollo sostenible</vt:lpstr>
      <vt:lpstr>Diapositiva 4</vt:lpstr>
      <vt:lpstr> </vt:lpstr>
      <vt:lpstr>Diapositiva 6</vt:lpstr>
      <vt:lpstr>Diapositiva 7</vt:lpstr>
      <vt:lpstr>GRACIAS FOTOGRAFIA:QUEBRADA MINAYACO- RESERVA FORESTAL DE LA CUENCA ALTA DEL RIO MOCOA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CORPOAMAZONIA</dc:title>
  <dc:creator>HILARION</dc:creator>
  <cp:lastModifiedBy>HILARION</cp:lastModifiedBy>
  <cp:revision>33</cp:revision>
  <dcterms:created xsi:type="dcterms:W3CDTF">2015-11-17T00:20:13Z</dcterms:created>
  <dcterms:modified xsi:type="dcterms:W3CDTF">2015-11-17T03:28:41Z</dcterms:modified>
</cp:coreProperties>
</file>