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73" r:id="rId3"/>
    <p:sldId id="269" r:id="rId4"/>
    <p:sldId id="272" r:id="rId5"/>
    <p:sldId id="271" r:id="rId6"/>
    <p:sldId id="257" r:id="rId7"/>
    <p:sldId id="268" r:id="rId8"/>
    <p:sldId id="275" r:id="rId9"/>
    <p:sldId id="270" r:id="rId10"/>
    <p:sldId id="276" r:id="rId11"/>
    <p:sldId id="277" r:id="rId12"/>
    <p:sldId id="258" r:id="rId13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6202"/>
    <a:srgbClr val="FC9204"/>
    <a:srgbClr val="DF2B2B"/>
    <a:srgbClr val="FBA905"/>
    <a:srgbClr val="CFBB71"/>
    <a:srgbClr val="CCA274"/>
    <a:srgbClr val="0083E6"/>
    <a:srgbClr val="1D5AE3"/>
    <a:srgbClr val="99FF33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FE6C85-3973-4448-B556-E0CD389F2272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s-CO"/>
        </a:p>
      </dgm:t>
    </dgm:pt>
    <dgm:pt modelId="{A5CD8B8F-4547-46BB-A1D3-492BD90E6EF1}">
      <dgm:prSet phldrT="[Texto]" custT="1"/>
      <dgm:spPr/>
      <dgm:t>
        <a:bodyPr/>
        <a:lstStyle/>
        <a:p>
          <a:r>
            <a:rPr lang="es-CO" sz="1200" b="1" dirty="0" smtClean="0"/>
            <a:t>Objetivo 11: </a:t>
          </a:r>
          <a:r>
            <a:rPr lang="es-CO" sz="1200" dirty="0" smtClean="0"/>
            <a:t>Lograr que las ciudades y los asentamientos humanos sean inclusivos, seguros, </a:t>
          </a:r>
          <a:r>
            <a:rPr lang="es-CO" sz="1200" dirty="0" err="1" smtClean="0"/>
            <a:t>resilientes</a:t>
          </a:r>
          <a:r>
            <a:rPr lang="es-CO" sz="1200" dirty="0" smtClean="0"/>
            <a:t> y sostenibles</a:t>
          </a:r>
        </a:p>
      </dgm:t>
    </dgm:pt>
    <dgm:pt modelId="{171AF4E1-592F-4C9C-87E0-B16F2C16FAC7}" type="parTrans" cxnId="{C1ACB627-A25B-4FD5-A6CA-B66F3D14594F}">
      <dgm:prSet/>
      <dgm:spPr/>
      <dgm:t>
        <a:bodyPr/>
        <a:lstStyle/>
        <a:p>
          <a:endParaRPr lang="es-CO"/>
        </a:p>
      </dgm:t>
    </dgm:pt>
    <dgm:pt modelId="{698BB02B-0A3C-4950-9E84-99FF97BA31D9}" type="sibTrans" cxnId="{C1ACB627-A25B-4FD5-A6CA-B66F3D14594F}">
      <dgm:prSet/>
      <dgm:spPr/>
      <dgm:t>
        <a:bodyPr/>
        <a:lstStyle/>
        <a:p>
          <a:endParaRPr lang="es-CO"/>
        </a:p>
      </dgm:t>
    </dgm:pt>
    <dgm:pt modelId="{EF01CF61-901E-40DC-AD55-F5C5EC24BF1B}">
      <dgm:prSet phldrT="[Texto]" custT="1"/>
      <dgm:spPr/>
      <dgm:t>
        <a:bodyPr/>
        <a:lstStyle/>
        <a:p>
          <a:pPr algn="ctr"/>
          <a:r>
            <a:rPr lang="es-CO" sz="2000" b="1" dirty="0" smtClean="0"/>
            <a:t>ACUERDOS O CONVENIOS INTERNACIONALES / OBJETIVOS DE DESARROLLO SOSTENIBLE</a:t>
          </a:r>
          <a:endParaRPr lang="es-CO" sz="2000" dirty="0"/>
        </a:p>
      </dgm:t>
    </dgm:pt>
    <dgm:pt modelId="{D700FDA4-7183-48E5-BDC8-A96E0C20E654}" type="parTrans" cxnId="{BD7E5115-B744-440C-91B5-BE04D7AE0D9E}">
      <dgm:prSet/>
      <dgm:spPr/>
      <dgm:t>
        <a:bodyPr/>
        <a:lstStyle/>
        <a:p>
          <a:endParaRPr lang="es-CO"/>
        </a:p>
      </dgm:t>
    </dgm:pt>
    <dgm:pt modelId="{3BCD659C-E66E-4C55-BA91-A9BA20ABF811}" type="sibTrans" cxnId="{BD7E5115-B744-440C-91B5-BE04D7AE0D9E}">
      <dgm:prSet/>
      <dgm:spPr/>
      <dgm:t>
        <a:bodyPr/>
        <a:lstStyle/>
        <a:p>
          <a:endParaRPr lang="es-CO"/>
        </a:p>
      </dgm:t>
    </dgm:pt>
    <dgm:pt modelId="{106A582C-7106-41B6-8F2C-CD888D43A84C}">
      <dgm:prSet phldrT="[Texto]" custT="1"/>
      <dgm:spPr/>
      <dgm:t>
        <a:bodyPr/>
        <a:lstStyle/>
        <a:p>
          <a:pPr algn="ctr"/>
          <a:endParaRPr lang="es-CO" sz="1100" dirty="0"/>
        </a:p>
      </dgm:t>
    </dgm:pt>
    <dgm:pt modelId="{14E9C5C6-FE78-4C8B-8589-BC71401FB927}" type="parTrans" cxnId="{BA86680E-0AFA-4B7B-A183-815CCFF14D74}">
      <dgm:prSet/>
      <dgm:spPr/>
      <dgm:t>
        <a:bodyPr/>
        <a:lstStyle/>
        <a:p>
          <a:endParaRPr lang="es-CO"/>
        </a:p>
      </dgm:t>
    </dgm:pt>
    <dgm:pt modelId="{93BF74F1-CBAA-4C9B-B1D1-58C2155EC21E}" type="sibTrans" cxnId="{BA86680E-0AFA-4B7B-A183-815CCFF14D74}">
      <dgm:prSet/>
      <dgm:spPr/>
      <dgm:t>
        <a:bodyPr/>
        <a:lstStyle/>
        <a:p>
          <a:endParaRPr lang="es-CO"/>
        </a:p>
      </dgm:t>
    </dgm:pt>
    <dgm:pt modelId="{AA93C888-2027-4D14-8736-AAB72D7C4995}">
      <dgm:prSet phldrT="[Texto]" custT="1"/>
      <dgm:spPr/>
      <dgm:t>
        <a:bodyPr/>
        <a:lstStyle/>
        <a:p>
          <a:pPr algn="ctr"/>
          <a:r>
            <a:rPr lang="es-CO" sz="2000" b="1" dirty="0" smtClean="0"/>
            <a:t>PLAN NACIONAL DE DESARROLLO 2014 – 2018 </a:t>
          </a:r>
          <a:r>
            <a:rPr lang="es-CO" sz="2000" b="1" i="1" dirty="0" smtClean="0"/>
            <a:t>“Todos por un nuevo país”</a:t>
          </a:r>
          <a:endParaRPr lang="es-CO" sz="2000" dirty="0"/>
        </a:p>
      </dgm:t>
    </dgm:pt>
    <dgm:pt modelId="{4F026B38-8DA6-4CDB-A821-5F346C6E6D5F}" type="parTrans" cxnId="{5E8A721F-6033-441D-B6BC-EE14503E062C}">
      <dgm:prSet/>
      <dgm:spPr/>
      <dgm:t>
        <a:bodyPr/>
        <a:lstStyle/>
        <a:p>
          <a:endParaRPr lang="es-CO"/>
        </a:p>
      </dgm:t>
    </dgm:pt>
    <dgm:pt modelId="{8B1C591D-0CBC-4E6B-8B01-1F21C6752C83}" type="sibTrans" cxnId="{5E8A721F-6033-441D-B6BC-EE14503E062C}">
      <dgm:prSet/>
      <dgm:spPr/>
      <dgm:t>
        <a:bodyPr/>
        <a:lstStyle/>
        <a:p>
          <a:endParaRPr lang="es-CO"/>
        </a:p>
      </dgm:t>
    </dgm:pt>
    <dgm:pt modelId="{48CBE1EA-A631-4D69-A5C1-D5EDA114A9DB}">
      <dgm:prSet phldrT="[Texto]" custT="1"/>
      <dgm:spPr/>
      <dgm:t>
        <a:bodyPr/>
        <a:lstStyle/>
        <a:p>
          <a:r>
            <a:rPr lang="es-CO" sz="1200" dirty="0" smtClean="0"/>
            <a:t>Decreto único reglamentario No.1076 de 26 de mayo de 2015, del sector ambiente y desarrollo sostenible</a:t>
          </a:r>
          <a:endParaRPr lang="es-CO" sz="1200" dirty="0"/>
        </a:p>
      </dgm:t>
    </dgm:pt>
    <dgm:pt modelId="{09961B9E-8546-4E3B-839F-4822F3C83399}" type="parTrans" cxnId="{10A7DC76-BB4C-4175-8928-85A97062966B}">
      <dgm:prSet/>
      <dgm:spPr/>
      <dgm:t>
        <a:bodyPr/>
        <a:lstStyle/>
        <a:p>
          <a:endParaRPr lang="es-CO"/>
        </a:p>
      </dgm:t>
    </dgm:pt>
    <dgm:pt modelId="{A128CD42-95B4-4AA6-9B5A-9F5BDD254EB5}" type="sibTrans" cxnId="{10A7DC76-BB4C-4175-8928-85A97062966B}">
      <dgm:prSet custT="1"/>
      <dgm:spPr/>
      <dgm:t>
        <a:bodyPr/>
        <a:lstStyle/>
        <a:p>
          <a:r>
            <a:rPr lang="es-CO" sz="1400" dirty="0" smtClean="0"/>
            <a:t>PNGR,</a:t>
          </a:r>
        </a:p>
        <a:p>
          <a:r>
            <a:rPr lang="es-CO" sz="1400" dirty="0" smtClean="0"/>
            <a:t>PNGIBSE</a:t>
          </a:r>
        </a:p>
        <a:p>
          <a:r>
            <a:rPr lang="es-CO" sz="1400" dirty="0" smtClean="0"/>
            <a:t>(2012-2020) </a:t>
          </a:r>
          <a:endParaRPr lang="es-CO" sz="1400" dirty="0"/>
        </a:p>
      </dgm:t>
    </dgm:pt>
    <dgm:pt modelId="{CC415AEF-5EC7-41E2-AFC9-371EC099D0B9}">
      <dgm:prSet phldrT="[Texto]" custT="1"/>
      <dgm:spPr/>
      <dgm:t>
        <a:bodyPr/>
        <a:lstStyle/>
        <a:p>
          <a:pPr algn="ctr"/>
          <a:r>
            <a:rPr lang="es-CO" sz="2000" b="1" dirty="0" smtClean="0"/>
            <a:t>POLÍTICAS Y LINEAMIENTOS DEL MADS / NORMATIVA AMBIENTAL</a:t>
          </a:r>
          <a:endParaRPr lang="es-CO" sz="2000" dirty="0"/>
        </a:p>
      </dgm:t>
    </dgm:pt>
    <dgm:pt modelId="{54E3ED65-3171-41E3-86F2-013B00F5D1F9}" type="parTrans" cxnId="{8E7CEFC1-B091-461C-ABE6-1A009E06287A}">
      <dgm:prSet/>
      <dgm:spPr/>
      <dgm:t>
        <a:bodyPr/>
        <a:lstStyle/>
        <a:p>
          <a:endParaRPr lang="es-CO"/>
        </a:p>
      </dgm:t>
    </dgm:pt>
    <dgm:pt modelId="{7A4E0149-FC6F-4AC6-883D-6648F76D26B0}" type="sibTrans" cxnId="{8E7CEFC1-B091-461C-ABE6-1A009E06287A}">
      <dgm:prSet/>
      <dgm:spPr/>
      <dgm:t>
        <a:bodyPr/>
        <a:lstStyle/>
        <a:p>
          <a:endParaRPr lang="es-CO"/>
        </a:p>
      </dgm:t>
    </dgm:pt>
    <dgm:pt modelId="{88BA9E9D-2496-4581-A30A-158547972144}" type="pres">
      <dgm:prSet presAssocID="{B7FE6C85-3973-4448-B556-E0CD389F2272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CO"/>
        </a:p>
      </dgm:t>
    </dgm:pt>
    <dgm:pt modelId="{2D5845DE-7467-4C5C-90E8-8AB26ED8750C}" type="pres">
      <dgm:prSet presAssocID="{A5CD8B8F-4547-46BB-A1D3-492BD90E6EF1}" presName="composite" presStyleCnt="0"/>
      <dgm:spPr/>
    </dgm:pt>
    <dgm:pt modelId="{8BE393DA-26BF-46D0-8743-0DB82702C7C8}" type="pres">
      <dgm:prSet presAssocID="{A5CD8B8F-4547-46BB-A1D3-492BD90E6EF1}" presName="Parent1" presStyleLbl="node1" presStyleIdx="0" presStyleCnt="6" custScaleX="113374" custLinFactNeighborX="-4353" custLinFactNeighborY="87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61B3E64-A555-4CD3-AC78-6D10DC64215B}" type="pres">
      <dgm:prSet presAssocID="{A5CD8B8F-4547-46BB-A1D3-492BD90E6EF1}" presName="Childtext1" presStyleLbl="revTx" presStyleIdx="0" presStyleCnt="3" custScaleX="112890" custScaleY="164489" custLinFactNeighborX="10833" custLinFactNeighborY="-274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F83816E0-CCE8-45CF-AC55-BDFDD675C07D}" type="pres">
      <dgm:prSet presAssocID="{A5CD8B8F-4547-46BB-A1D3-492BD90E6EF1}" presName="BalanceSpacing" presStyleCnt="0"/>
      <dgm:spPr/>
    </dgm:pt>
    <dgm:pt modelId="{5405B332-BF45-4DAC-8DF9-3E9805A2D2CE}" type="pres">
      <dgm:prSet presAssocID="{A5CD8B8F-4547-46BB-A1D3-492BD90E6EF1}" presName="BalanceSpacing1" presStyleCnt="0"/>
      <dgm:spPr/>
    </dgm:pt>
    <dgm:pt modelId="{E81F8806-4C1D-43AA-AFC4-2C120206D08D}" type="pres">
      <dgm:prSet presAssocID="{698BB02B-0A3C-4950-9E84-99FF97BA31D9}" presName="Accent1Text" presStyleLbl="node1" presStyleIdx="1" presStyleCnt="6" custScaleX="108410" custLinFactNeighborX="-33085" custLinFactNeighborY="874"/>
      <dgm:spPr/>
      <dgm:t>
        <a:bodyPr/>
        <a:lstStyle/>
        <a:p>
          <a:endParaRPr lang="es-CO"/>
        </a:p>
      </dgm:t>
    </dgm:pt>
    <dgm:pt modelId="{1795E4CB-5E5B-4947-B876-E66F52EB68D8}" type="pres">
      <dgm:prSet presAssocID="{698BB02B-0A3C-4950-9E84-99FF97BA31D9}" presName="spaceBetweenRectangles" presStyleCnt="0"/>
      <dgm:spPr/>
    </dgm:pt>
    <dgm:pt modelId="{0DB7EC07-E05F-4FEB-968F-1EC37162E7A8}" type="pres">
      <dgm:prSet presAssocID="{106A582C-7106-41B6-8F2C-CD888D43A84C}" presName="composite" presStyleCnt="0"/>
      <dgm:spPr/>
    </dgm:pt>
    <dgm:pt modelId="{4EF6AF77-BB5D-43C1-8579-D1C9BA9F0B1B}" type="pres">
      <dgm:prSet presAssocID="{106A582C-7106-41B6-8F2C-CD888D43A84C}" presName="Parent1" presStyleLbl="node1" presStyleIdx="2" presStyleCnt="6" custScaleX="107703" custScaleY="106955" custLinFactNeighborX="-23429" custLinFactNeighborY="28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69AF601-9756-4352-B9CA-86EE379E95F2}" type="pres">
      <dgm:prSet presAssocID="{106A582C-7106-41B6-8F2C-CD888D43A84C}" presName="Childtext1" presStyleLbl="revTx" presStyleIdx="1" presStyleCnt="3" custScaleX="95769" custScaleY="127808" custLinFactNeighborX="-17009" custLinFactNeighborY="57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6898033B-6FD1-499C-BC66-802C5109C125}" type="pres">
      <dgm:prSet presAssocID="{106A582C-7106-41B6-8F2C-CD888D43A84C}" presName="BalanceSpacing" presStyleCnt="0"/>
      <dgm:spPr/>
    </dgm:pt>
    <dgm:pt modelId="{12739683-01B5-45B2-8472-1EA15B170C3A}" type="pres">
      <dgm:prSet presAssocID="{106A582C-7106-41B6-8F2C-CD888D43A84C}" presName="BalanceSpacing1" presStyleCnt="0"/>
      <dgm:spPr/>
    </dgm:pt>
    <dgm:pt modelId="{D705518A-D7F6-45C7-BDFF-8CAF54EA5A9B}" type="pres">
      <dgm:prSet presAssocID="{93BF74F1-CBAA-4C9B-B1D1-58C2155EC21E}" presName="Accent1Text" presStyleLbl="node1" presStyleIdx="3" presStyleCnt="6" custScaleX="123690" custScaleY="102160" custLinFactNeighborX="13606" custLinFactNeighborY="953"/>
      <dgm:spPr/>
      <dgm:t>
        <a:bodyPr/>
        <a:lstStyle/>
        <a:p>
          <a:endParaRPr lang="es-CO"/>
        </a:p>
      </dgm:t>
    </dgm:pt>
    <dgm:pt modelId="{8E387675-B598-43B3-A33F-CAEC7C4EC5FD}" type="pres">
      <dgm:prSet presAssocID="{93BF74F1-CBAA-4C9B-B1D1-58C2155EC21E}" presName="spaceBetweenRectangles" presStyleCnt="0"/>
      <dgm:spPr/>
    </dgm:pt>
    <dgm:pt modelId="{9410C16C-A82B-4BB6-92FC-8E19292243F1}" type="pres">
      <dgm:prSet presAssocID="{48CBE1EA-A631-4D69-A5C1-D5EDA114A9DB}" presName="composite" presStyleCnt="0"/>
      <dgm:spPr/>
    </dgm:pt>
    <dgm:pt modelId="{FD47FDA3-F4D1-4BAF-AAB3-79D03136CACB}" type="pres">
      <dgm:prSet presAssocID="{48CBE1EA-A631-4D69-A5C1-D5EDA114A9DB}" presName="Parent1" presStyleLbl="node1" presStyleIdx="4" presStyleCnt="6" custScaleX="116624" custLinFactNeighborX="-1881" custLinFactNeighborY="128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0A7573F8-6D09-46B0-A0C9-E4E7350508F2}" type="pres">
      <dgm:prSet presAssocID="{48CBE1EA-A631-4D69-A5C1-D5EDA114A9DB}" presName="Childtext1" presStyleLbl="revTx" presStyleIdx="2" presStyleCnt="3" custScaleX="105185" custScaleY="141879" custLinFactNeighborX="13902" custLinFactNeighborY="673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EFA33498-B4E4-44B9-A848-A33E933C4A91}" type="pres">
      <dgm:prSet presAssocID="{48CBE1EA-A631-4D69-A5C1-D5EDA114A9DB}" presName="BalanceSpacing" presStyleCnt="0"/>
      <dgm:spPr/>
    </dgm:pt>
    <dgm:pt modelId="{3D426E06-CC04-4545-9460-E0085095BA34}" type="pres">
      <dgm:prSet presAssocID="{48CBE1EA-A631-4D69-A5C1-D5EDA114A9DB}" presName="BalanceSpacing1" presStyleCnt="0"/>
      <dgm:spPr/>
    </dgm:pt>
    <dgm:pt modelId="{9A53D5FE-9080-4E47-83F6-06D81F37E81A}" type="pres">
      <dgm:prSet presAssocID="{A128CD42-95B4-4AA6-9B5A-9F5BDD254EB5}" presName="Accent1Text" presStyleLbl="node1" presStyleIdx="5" presStyleCnt="6" custLinFactNeighborX="-38439" custLinFactNeighborY="-787"/>
      <dgm:spPr/>
      <dgm:t>
        <a:bodyPr/>
        <a:lstStyle/>
        <a:p>
          <a:endParaRPr lang="es-CO"/>
        </a:p>
      </dgm:t>
    </dgm:pt>
  </dgm:ptLst>
  <dgm:cxnLst>
    <dgm:cxn modelId="{10A7DC76-BB4C-4175-8928-85A97062966B}" srcId="{B7FE6C85-3973-4448-B556-E0CD389F2272}" destId="{48CBE1EA-A631-4D69-A5C1-D5EDA114A9DB}" srcOrd="2" destOrd="0" parTransId="{09961B9E-8546-4E3B-839F-4822F3C83399}" sibTransId="{A128CD42-95B4-4AA6-9B5A-9F5BDD254EB5}"/>
    <dgm:cxn modelId="{BE6476F1-11F9-4FD1-9FDD-89BFFE40561C}" type="presOf" srcId="{106A582C-7106-41B6-8F2C-CD888D43A84C}" destId="{4EF6AF77-BB5D-43C1-8579-D1C9BA9F0B1B}" srcOrd="0" destOrd="0" presId="urn:microsoft.com/office/officeart/2008/layout/AlternatingHexagons"/>
    <dgm:cxn modelId="{F99991AD-69E5-48E8-A993-1004F3DEA915}" type="presOf" srcId="{AA93C888-2027-4D14-8736-AAB72D7C4995}" destId="{569AF601-9756-4352-B9CA-86EE379E95F2}" srcOrd="0" destOrd="0" presId="urn:microsoft.com/office/officeart/2008/layout/AlternatingHexagons"/>
    <dgm:cxn modelId="{8D9C720D-4AA0-481E-99DA-30BB49800991}" type="presOf" srcId="{A5CD8B8F-4547-46BB-A1D3-492BD90E6EF1}" destId="{8BE393DA-26BF-46D0-8743-0DB82702C7C8}" srcOrd="0" destOrd="0" presId="urn:microsoft.com/office/officeart/2008/layout/AlternatingHexagons"/>
    <dgm:cxn modelId="{BD7E5115-B744-440C-91B5-BE04D7AE0D9E}" srcId="{A5CD8B8F-4547-46BB-A1D3-492BD90E6EF1}" destId="{EF01CF61-901E-40DC-AD55-F5C5EC24BF1B}" srcOrd="0" destOrd="0" parTransId="{D700FDA4-7183-48E5-BDC8-A96E0C20E654}" sibTransId="{3BCD659C-E66E-4C55-BA91-A9BA20ABF811}"/>
    <dgm:cxn modelId="{1ADB7535-7E06-4473-A5F3-9C43DB8E2F27}" type="presOf" srcId="{EF01CF61-901E-40DC-AD55-F5C5EC24BF1B}" destId="{661B3E64-A555-4CD3-AC78-6D10DC64215B}" srcOrd="0" destOrd="0" presId="urn:microsoft.com/office/officeart/2008/layout/AlternatingHexagons"/>
    <dgm:cxn modelId="{BA86680E-0AFA-4B7B-A183-815CCFF14D74}" srcId="{B7FE6C85-3973-4448-B556-E0CD389F2272}" destId="{106A582C-7106-41B6-8F2C-CD888D43A84C}" srcOrd="1" destOrd="0" parTransId="{14E9C5C6-FE78-4C8B-8589-BC71401FB927}" sibTransId="{93BF74F1-CBAA-4C9B-B1D1-58C2155EC21E}"/>
    <dgm:cxn modelId="{31508386-7E6B-4961-B5AA-3C77E4384FF7}" type="presOf" srcId="{CC415AEF-5EC7-41E2-AFC9-371EC099D0B9}" destId="{0A7573F8-6D09-46B0-A0C9-E4E7350508F2}" srcOrd="0" destOrd="0" presId="urn:microsoft.com/office/officeart/2008/layout/AlternatingHexagons"/>
    <dgm:cxn modelId="{03AACF21-74FF-47E3-BEB2-4D2421DBC63C}" type="presOf" srcId="{A128CD42-95B4-4AA6-9B5A-9F5BDD254EB5}" destId="{9A53D5FE-9080-4E47-83F6-06D81F37E81A}" srcOrd="0" destOrd="0" presId="urn:microsoft.com/office/officeart/2008/layout/AlternatingHexagons"/>
    <dgm:cxn modelId="{7854F30B-642D-4B7B-839F-AD3D3C7178CC}" type="presOf" srcId="{B7FE6C85-3973-4448-B556-E0CD389F2272}" destId="{88BA9E9D-2496-4581-A30A-158547972144}" srcOrd="0" destOrd="0" presId="urn:microsoft.com/office/officeart/2008/layout/AlternatingHexagons"/>
    <dgm:cxn modelId="{8E7CEFC1-B091-461C-ABE6-1A009E06287A}" srcId="{48CBE1EA-A631-4D69-A5C1-D5EDA114A9DB}" destId="{CC415AEF-5EC7-41E2-AFC9-371EC099D0B9}" srcOrd="0" destOrd="0" parTransId="{54E3ED65-3171-41E3-86F2-013B00F5D1F9}" sibTransId="{7A4E0149-FC6F-4AC6-883D-6648F76D26B0}"/>
    <dgm:cxn modelId="{C1ACB627-A25B-4FD5-A6CA-B66F3D14594F}" srcId="{B7FE6C85-3973-4448-B556-E0CD389F2272}" destId="{A5CD8B8F-4547-46BB-A1D3-492BD90E6EF1}" srcOrd="0" destOrd="0" parTransId="{171AF4E1-592F-4C9C-87E0-B16F2C16FAC7}" sibTransId="{698BB02B-0A3C-4950-9E84-99FF97BA31D9}"/>
    <dgm:cxn modelId="{614EF627-8D7A-4FD8-A054-F787BCB82B5F}" type="presOf" srcId="{48CBE1EA-A631-4D69-A5C1-D5EDA114A9DB}" destId="{FD47FDA3-F4D1-4BAF-AAB3-79D03136CACB}" srcOrd="0" destOrd="0" presId="urn:microsoft.com/office/officeart/2008/layout/AlternatingHexagons"/>
    <dgm:cxn modelId="{5E8A721F-6033-441D-B6BC-EE14503E062C}" srcId="{106A582C-7106-41B6-8F2C-CD888D43A84C}" destId="{AA93C888-2027-4D14-8736-AAB72D7C4995}" srcOrd="0" destOrd="0" parTransId="{4F026B38-8DA6-4CDB-A821-5F346C6E6D5F}" sibTransId="{8B1C591D-0CBC-4E6B-8B01-1F21C6752C83}"/>
    <dgm:cxn modelId="{8042946C-A015-46D9-8F94-85C4171893D4}" type="presOf" srcId="{93BF74F1-CBAA-4C9B-B1D1-58C2155EC21E}" destId="{D705518A-D7F6-45C7-BDFF-8CAF54EA5A9B}" srcOrd="0" destOrd="0" presId="urn:microsoft.com/office/officeart/2008/layout/AlternatingHexagons"/>
    <dgm:cxn modelId="{88B55FA5-94E9-4204-B27E-01887DEB38F7}" type="presOf" srcId="{698BB02B-0A3C-4950-9E84-99FF97BA31D9}" destId="{E81F8806-4C1D-43AA-AFC4-2C120206D08D}" srcOrd="0" destOrd="0" presId="urn:microsoft.com/office/officeart/2008/layout/AlternatingHexagons"/>
    <dgm:cxn modelId="{D4977A55-A8BE-449C-B583-1C087855C17B}" type="presParOf" srcId="{88BA9E9D-2496-4581-A30A-158547972144}" destId="{2D5845DE-7467-4C5C-90E8-8AB26ED8750C}" srcOrd="0" destOrd="0" presId="urn:microsoft.com/office/officeart/2008/layout/AlternatingHexagons"/>
    <dgm:cxn modelId="{D27CC3A8-50E8-4F73-BF56-A650C746EBA5}" type="presParOf" srcId="{2D5845DE-7467-4C5C-90E8-8AB26ED8750C}" destId="{8BE393DA-26BF-46D0-8743-0DB82702C7C8}" srcOrd="0" destOrd="0" presId="urn:microsoft.com/office/officeart/2008/layout/AlternatingHexagons"/>
    <dgm:cxn modelId="{F91C83C0-39AD-46B4-9A4B-0E023E5EFDC9}" type="presParOf" srcId="{2D5845DE-7467-4C5C-90E8-8AB26ED8750C}" destId="{661B3E64-A555-4CD3-AC78-6D10DC64215B}" srcOrd="1" destOrd="0" presId="urn:microsoft.com/office/officeart/2008/layout/AlternatingHexagons"/>
    <dgm:cxn modelId="{0C6899AD-F259-414D-BF00-4F2BBF103A0F}" type="presParOf" srcId="{2D5845DE-7467-4C5C-90E8-8AB26ED8750C}" destId="{F83816E0-CCE8-45CF-AC55-BDFDD675C07D}" srcOrd="2" destOrd="0" presId="urn:microsoft.com/office/officeart/2008/layout/AlternatingHexagons"/>
    <dgm:cxn modelId="{5A1043AF-AC0C-4D0B-8C59-D441571B6631}" type="presParOf" srcId="{2D5845DE-7467-4C5C-90E8-8AB26ED8750C}" destId="{5405B332-BF45-4DAC-8DF9-3E9805A2D2CE}" srcOrd="3" destOrd="0" presId="urn:microsoft.com/office/officeart/2008/layout/AlternatingHexagons"/>
    <dgm:cxn modelId="{681DEA25-425B-41C7-A8D7-424E89FBA9AA}" type="presParOf" srcId="{2D5845DE-7467-4C5C-90E8-8AB26ED8750C}" destId="{E81F8806-4C1D-43AA-AFC4-2C120206D08D}" srcOrd="4" destOrd="0" presId="urn:microsoft.com/office/officeart/2008/layout/AlternatingHexagons"/>
    <dgm:cxn modelId="{F5746F38-D3E8-4B62-87C4-F4FA50508B9F}" type="presParOf" srcId="{88BA9E9D-2496-4581-A30A-158547972144}" destId="{1795E4CB-5E5B-4947-B876-E66F52EB68D8}" srcOrd="1" destOrd="0" presId="urn:microsoft.com/office/officeart/2008/layout/AlternatingHexagons"/>
    <dgm:cxn modelId="{169B0CC2-A834-438E-B9EA-275C13C2627C}" type="presParOf" srcId="{88BA9E9D-2496-4581-A30A-158547972144}" destId="{0DB7EC07-E05F-4FEB-968F-1EC37162E7A8}" srcOrd="2" destOrd="0" presId="urn:microsoft.com/office/officeart/2008/layout/AlternatingHexagons"/>
    <dgm:cxn modelId="{37EC0FE1-63EE-4B82-A154-821A4013BEAE}" type="presParOf" srcId="{0DB7EC07-E05F-4FEB-968F-1EC37162E7A8}" destId="{4EF6AF77-BB5D-43C1-8579-D1C9BA9F0B1B}" srcOrd="0" destOrd="0" presId="urn:microsoft.com/office/officeart/2008/layout/AlternatingHexagons"/>
    <dgm:cxn modelId="{C5F8DD44-0983-4A6E-9C07-7B6FEC5C2482}" type="presParOf" srcId="{0DB7EC07-E05F-4FEB-968F-1EC37162E7A8}" destId="{569AF601-9756-4352-B9CA-86EE379E95F2}" srcOrd="1" destOrd="0" presId="urn:microsoft.com/office/officeart/2008/layout/AlternatingHexagons"/>
    <dgm:cxn modelId="{53772D14-8025-48B1-99C5-B1213E8CAEAA}" type="presParOf" srcId="{0DB7EC07-E05F-4FEB-968F-1EC37162E7A8}" destId="{6898033B-6FD1-499C-BC66-802C5109C125}" srcOrd="2" destOrd="0" presId="urn:microsoft.com/office/officeart/2008/layout/AlternatingHexagons"/>
    <dgm:cxn modelId="{1D658EDC-41FF-4FA8-8490-C17874A16C3E}" type="presParOf" srcId="{0DB7EC07-E05F-4FEB-968F-1EC37162E7A8}" destId="{12739683-01B5-45B2-8472-1EA15B170C3A}" srcOrd="3" destOrd="0" presId="urn:microsoft.com/office/officeart/2008/layout/AlternatingHexagons"/>
    <dgm:cxn modelId="{2562948E-0CAD-4AF7-B42E-F5659AFB7538}" type="presParOf" srcId="{0DB7EC07-E05F-4FEB-968F-1EC37162E7A8}" destId="{D705518A-D7F6-45C7-BDFF-8CAF54EA5A9B}" srcOrd="4" destOrd="0" presId="urn:microsoft.com/office/officeart/2008/layout/AlternatingHexagons"/>
    <dgm:cxn modelId="{0BBB8173-3FCD-4E63-80A3-D2297F543211}" type="presParOf" srcId="{88BA9E9D-2496-4581-A30A-158547972144}" destId="{8E387675-B598-43B3-A33F-CAEC7C4EC5FD}" srcOrd="3" destOrd="0" presId="urn:microsoft.com/office/officeart/2008/layout/AlternatingHexagons"/>
    <dgm:cxn modelId="{22078E15-BC21-4129-B53C-55A3113B143E}" type="presParOf" srcId="{88BA9E9D-2496-4581-A30A-158547972144}" destId="{9410C16C-A82B-4BB6-92FC-8E19292243F1}" srcOrd="4" destOrd="0" presId="urn:microsoft.com/office/officeart/2008/layout/AlternatingHexagons"/>
    <dgm:cxn modelId="{9FA3B887-8524-4965-929B-C380A5692194}" type="presParOf" srcId="{9410C16C-A82B-4BB6-92FC-8E19292243F1}" destId="{FD47FDA3-F4D1-4BAF-AAB3-79D03136CACB}" srcOrd="0" destOrd="0" presId="urn:microsoft.com/office/officeart/2008/layout/AlternatingHexagons"/>
    <dgm:cxn modelId="{F4541474-7FAE-4CD6-8D1E-AE67FBA441D4}" type="presParOf" srcId="{9410C16C-A82B-4BB6-92FC-8E19292243F1}" destId="{0A7573F8-6D09-46B0-A0C9-E4E7350508F2}" srcOrd="1" destOrd="0" presId="urn:microsoft.com/office/officeart/2008/layout/AlternatingHexagons"/>
    <dgm:cxn modelId="{4F05EF90-0E0A-4E71-8C49-8BA0E3A913FF}" type="presParOf" srcId="{9410C16C-A82B-4BB6-92FC-8E19292243F1}" destId="{EFA33498-B4E4-44B9-A848-A33E933C4A91}" srcOrd="2" destOrd="0" presId="urn:microsoft.com/office/officeart/2008/layout/AlternatingHexagons"/>
    <dgm:cxn modelId="{FB4EA564-6C28-41A9-B342-EE3793417AF3}" type="presParOf" srcId="{9410C16C-A82B-4BB6-92FC-8E19292243F1}" destId="{3D426E06-CC04-4545-9460-E0085095BA34}" srcOrd="3" destOrd="0" presId="urn:microsoft.com/office/officeart/2008/layout/AlternatingHexagons"/>
    <dgm:cxn modelId="{1764F934-0C96-427A-8239-B632D956B74D}" type="presParOf" srcId="{9410C16C-A82B-4BB6-92FC-8E19292243F1}" destId="{9A53D5FE-9080-4E47-83F6-06D81F37E81A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E393DA-26BF-46D0-8743-0DB82702C7C8}">
      <dsp:nvSpPr>
        <dsp:cNvPr id="0" name=""/>
        <dsp:cNvSpPr/>
      </dsp:nvSpPr>
      <dsp:spPr>
        <a:xfrm rot="5400000">
          <a:off x="3398806" y="35569"/>
          <a:ext cx="2111562" cy="2082747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b="1" kern="1200" dirty="0" smtClean="0"/>
            <a:t>Objetivo 11: </a:t>
          </a:r>
          <a:r>
            <a:rPr lang="es-CO" sz="1200" kern="1200" dirty="0" smtClean="0"/>
            <a:t>Lograr que las ciudades y los asentamientos humanos sean inclusivos, seguros, </a:t>
          </a:r>
          <a:r>
            <a:rPr lang="es-CO" sz="1200" kern="1200" dirty="0" err="1" smtClean="0"/>
            <a:t>resilientes</a:t>
          </a:r>
          <a:r>
            <a:rPr lang="es-CO" sz="1200" kern="1200" dirty="0" smtClean="0"/>
            <a:t> y sostenibles</a:t>
          </a:r>
        </a:p>
      </dsp:txBody>
      <dsp:txXfrm rot="-5400000">
        <a:off x="3757969" y="370688"/>
        <a:ext cx="1393235" cy="1412510"/>
      </dsp:txXfrm>
    </dsp:sp>
    <dsp:sp modelId="{661B3E64-A555-4CD3-AC78-6D10DC64215B}">
      <dsp:nvSpPr>
        <dsp:cNvPr id="0" name=""/>
        <dsp:cNvSpPr/>
      </dsp:nvSpPr>
      <dsp:spPr>
        <a:xfrm>
          <a:off x="5612233" y="0"/>
          <a:ext cx="2660257" cy="208397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dirty="0" smtClean="0"/>
            <a:t>ACUERDOS O CONVENIOS INTERNACIONALES / OBJETIVOS DE DESARROLLO SOSTENIBLE</a:t>
          </a:r>
          <a:endParaRPr lang="es-CO" sz="2000" kern="1200" dirty="0"/>
        </a:p>
      </dsp:txBody>
      <dsp:txXfrm>
        <a:off x="5612233" y="0"/>
        <a:ext cx="2660257" cy="2083973"/>
      </dsp:txXfrm>
    </dsp:sp>
    <dsp:sp modelId="{E81F8806-4C1D-43AA-AFC4-2C120206D08D}">
      <dsp:nvSpPr>
        <dsp:cNvPr id="0" name=""/>
        <dsp:cNvSpPr/>
      </dsp:nvSpPr>
      <dsp:spPr>
        <a:xfrm rot="5400000">
          <a:off x="886958" y="81164"/>
          <a:ext cx="2111562" cy="1991556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3600" kern="1200"/>
        </a:p>
      </dsp:txBody>
      <dsp:txXfrm rot="-5400000">
        <a:off x="1269455" y="363089"/>
        <a:ext cx="1346568" cy="1427709"/>
      </dsp:txXfrm>
    </dsp:sp>
    <dsp:sp modelId="{4EF6AF77-BB5D-43C1-8579-D1C9BA9F0B1B}">
      <dsp:nvSpPr>
        <dsp:cNvPr id="0" name=""/>
        <dsp:cNvSpPr/>
      </dsp:nvSpPr>
      <dsp:spPr>
        <a:xfrm rot="5400000">
          <a:off x="2055065" y="1994685"/>
          <a:ext cx="2258421" cy="1978568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1100" kern="1200" dirty="0"/>
        </a:p>
      </dsp:txBody>
      <dsp:txXfrm rot="-5400000">
        <a:off x="2504321" y="2207841"/>
        <a:ext cx="1359908" cy="1552257"/>
      </dsp:txXfrm>
    </dsp:sp>
    <dsp:sp modelId="{569AF601-9756-4352-B9CA-86EE379E95F2}">
      <dsp:nvSpPr>
        <dsp:cNvPr id="0" name=""/>
        <dsp:cNvSpPr/>
      </dsp:nvSpPr>
      <dsp:spPr>
        <a:xfrm>
          <a:off x="2" y="2187652"/>
          <a:ext cx="2184000" cy="16192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dirty="0" smtClean="0"/>
            <a:t>PLAN NACIONAL DE DESARROLLO 2014 – 2018 </a:t>
          </a:r>
          <a:r>
            <a:rPr lang="es-CO" sz="2000" b="1" i="1" kern="1200" dirty="0" smtClean="0"/>
            <a:t>“Todos por un nuevo país”</a:t>
          </a:r>
          <a:endParaRPr lang="es-CO" sz="2000" kern="1200" dirty="0"/>
        </a:p>
      </dsp:txBody>
      <dsp:txXfrm>
        <a:off x="2" y="2187652"/>
        <a:ext cx="2184000" cy="1619247"/>
      </dsp:txXfrm>
    </dsp:sp>
    <dsp:sp modelId="{D705518A-D7F6-45C7-BDFF-8CAF54EA5A9B}">
      <dsp:nvSpPr>
        <dsp:cNvPr id="0" name=""/>
        <dsp:cNvSpPr/>
      </dsp:nvSpPr>
      <dsp:spPr>
        <a:xfrm rot="5400000">
          <a:off x="4770069" y="1808205"/>
          <a:ext cx="2157172" cy="2272258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CO" sz="3600" kern="1200"/>
        </a:p>
      </dsp:txBody>
      <dsp:txXfrm rot="-5400000">
        <a:off x="5091236" y="2225277"/>
        <a:ext cx="1514838" cy="1438114"/>
      </dsp:txXfrm>
    </dsp:sp>
    <dsp:sp modelId="{FD47FDA3-F4D1-4BAF-AAB3-79D03136CACB}">
      <dsp:nvSpPr>
        <dsp:cNvPr id="0" name=""/>
        <dsp:cNvSpPr/>
      </dsp:nvSpPr>
      <dsp:spPr>
        <a:xfrm rot="5400000">
          <a:off x="3489611" y="3721412"/>
          <a:ext cx="2111562" cy="2142452"/>
        </a:xfrm>
        <a:prstGeom prst="hexagon">
          <a:avLst>
            <a:gd name="adj" fmla="val 2500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200" kern="1200" dirty="0" smtClean="0"/>
            <a:t>Decreto único reglamentario No.1076 de 26 de mayo de 2015, del sector ambiente y desarrollo sostenible</a:t>
          </a:r>
          <a:endParaRPr lang="es-CO" sz="1200" kern="1200" dirty="0"/>
        </a:p>
      </dsp:txBody>
      <dsp:txXfrm rot="-5400000">
        <a:off x="3831241" y="4088784"/>
        <a:ext cx="1428302" cy="1407708"/>
      </dsp:txXfrm>
    </dsp:sp>
    <dsp:sp modelId="{0A7573F8-6D09-46B0-A0C9-E4E7350508F2}">
      <dsp:nvSpPr>
        <dsp:cNvPr id="0" name=""/>
        <dsp:cNvSpPr/>
      </dsp:nvSpPr>
      <dsp:spPr>
        <a:xfrm>
          <a:off x="5802231" y="3976530"/>
          <a:ext cx="2478688" cy="1797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2000" b="1" kern="1200" dirty="0" smtClean="0"/>
            <a:t>POLÍTICAS Y LINEAMIENTOS DEL MADS / NORMATIVA AMBIENTAL</a:t>
          </a:r>
          <a:endParaRPr lang="es-CO" sz="2000" kern="1200" dirty="0"/>
        </a:p>
      </dsp:txBody>
      <dsp:txXfrm>
        <a:off x="5802231" y="3976530"/>
        <a:ext cx="2478688" cy="1797518"/>
      </dsp:txXfrm>
    </dsp:sp>
    <dsp:sp modelId="{9A53D5FE-9080-4E47-83F6-06D81F37E81A}">
      <dsp:nvSpPr>
        <dsp:cNvPr id="0" name=""/>
        <dsp:cNvSpPr/>
      </dsp:nvSpPr>
      <dsp:spPr>
        <a:xfrm rot="5400000">
          <a:off x="833994" y="3854788"/>
          <a:ext cx="2111562" cy="1837059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PNGR,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PNGIBSE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400" kern="1200" dirty="0" smtClean="0"/>
            <a:t>(2012-2020) </a:t>
          </a:r>
          <a:endParaRPr lang="es-CO" sz="1400" kern="1200" dirty="0"/>
        </a:p>
      </dsp:txBody>
      <dsp:txXfrm rot="-5400000">
        <a:off x="1257520" y="4046589"/>
        <a:ext cx="1264509" cy="14534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43323" y="3721473"/>
            <a:ext cx="5120640" cy="1581150"/>
          </a:xfrm>
        </p:spPr>
        <p:txBody>
          <a:bodyPr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91475" y="6429375"/>
            <a:ext cx="876300" cy="292100"/>
          </a:xfrm>
        </p:spPr>
        <p:txBody>
          <a:bodyPr/>
          <a:lstStyle/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739896" y="1417320"/>
            <a:ext cx="5120640" cy="2304288"/>
          </a:xfrm>
        </p:spPr>
        <p:txBody>
          <a:bodyPr>
            <a:normAutofit/>
          </a:bodyPr>
          <a:lstStyle>
            <a:lvl1pPr>
              <a:defRPr sz="40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Freeform 7"/>
          <p:cNvSpPr>
            <a:spLocks noChangeAspect="1" noEditPoints="1"/>
          </p:cNvSpPr>
          <p:nvPr/>
        </p:nvSpPr>
        <p:spPr bwMode="auto">
          <a:xfrm>
            <a:off x="838200" y="1762090"/>
            <a:ext cx="2521776" cy="5095912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8"/>
          <p:cNvSpPr>
            <a:spLocks noChangeAspect="1" noEditPoints="1"/>
          </p:cNvSpPr>
          <p:nvPr/>
        </p:nvSpPr>
        <p:spPr bwMode="auto">
          <a:xfrm>
            <a:off x="5489634" y="0"/>
            <a:ext cx="3393768" cy="6858000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  <p:sp>
        <p:nvSpPr>
          <p:cNvPr id="25" name="Title Placeholder 1"/>
          <p:cNvSpPr>
            <a:spLocks noGrp="1"/>
          </p:cNvSpPr>
          <p:nvPr>
            <p:ph type="title"/>
          </p:nvPr>
        </p:nvSpPr>
        <p:spPr>
          <a:xfrm>
            <a:off x="276225" y="228600"/>
            <a:ext cx="8591550" cy="106680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274320" y="1298448"/>
            <a:ext cx="8595360" cy="49377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3743324" y="1400174"/>
            <a:ext cx="5120640" cy="1476375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b="0" i="0" cap="none" spc="12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10" name="Freeform 7"/>
          <p:cNvSpPr>
            <a:spLocks noChangeAspect="1" noEditPoints="1"/>
          </p:cNvSpPr>
          <p:nvPr/>
        </p:nvSpPr>
        <p:spPr bwMode="auto">
          <a:xfrm>
            <a:off x="34289" y="136641"/>
            <a:ext cx="3326149" cy="6721359"/>
          </a:xfrm>
          <a:custGeom>
            <a:avLst/>
            <a:gdLst/>
            <a:ahLst/>
            <a:cxnLst>
              <a:cxn ang="0">
                <a:pos x="687" y="2238"/>
              </a:cxn>
              <a:cxn ang="0">
                <a:pos x="877" y="2192"/>
              </a:cxn>
              <a:cxn ang="0">
                <a:pos x="797" y="2963"/>
              </a:cxn>
              <a:cxn ang="0">
                <a:pos x="1078" y="3026"/>
              </a:cxn>
              <a:cxn ang="0">
                <a:pos x="626" y="2117"/>
              </a:cxn>
              <a:cxn ang="0">
                <a:pos x="749" y="2142"/>
              </a:cxn>
              <a:cxn ang="0">
                <a:pos x="578" y="2052"/>
              </a:cxn>
              <a:cxn ang="0">
                <a:pos x="1866" y="247"/>
              </a:cxn>
              <a:cxn ang="0">
                <a:pos x="1392" y="1037"/>
              </a:cxn>
              <a:cxn ang="0">
                <a:pos x="2006" y="656"/>
              </a:cxn>
              <a:cxn ang="0">
                <a:pos x="1599" y="908"/>
              </a:cxn>
              <a:cxn ang="0">
                <a:pos x="1533" y="1058"/>
              </a:cxn>
              <a:cxn ang="0">
                <a:pos x="2239" y="583"/>
              </a:cxn>
              <a:cxn ang="0">
                <a:pos x="1863" y="1105"/>
              </a:cxn>
              <a:cxn ang="0">
                <a:pos x="2174" y="1621"/>
              </a:cxn>
              <a:cxn ang="0">
                <a:pos x="1801" y="1537"/>
              </a:cxn>
              <a:cxn ang="0">
                <a:pos x="1325" y="1301"/>
              </a:cxn>
              <a:cxn ang="0">
                <a:pos x="1412" y="1835"/>
              </a:cxn>
              <a:cxn ang="0">
                <a:pos x="1213" y="1975"/>
              </a:cxn>
              <a:cxn ang="0">
                <a:pos x="1094" y="4011"/>
              </a:cxn>
              <a:cxn ang="0">
                <a:pos x="1689" y="3264"/>
              </a:cxn>
              <a:cxn ang="0">
                <a:pos x="2404" y="3321"/>
              </a:cxn>
              <a:cxn ang="0">
                <a:pos x="1275" y="3861"/>
              </a:cxn>
              <a:cxn ang="0">
                <a:pos x="1147" y="4865"/>
              </a:cxn>
              <a:cxn ang="0">
                <a:pos x="1045" y="3610"/>
              </a:cxn>
              <a:cxn ang="0">
                <a:pos x="739" y="3818"/>
              </a:cxn>
              <a:cxn ang="0">
                <a:pos x="856" y="4830"/>
              </a:cxn>
              <a:cxn ang="0">
                <a:pos x="638" y="3989"/>
              </a:cxn>
              <a:cxn ang="0">
                <a:pos x="96" y="3777"/>
              </a:cxn>
              <a:cxn ang="0">
                <a:pos x="189" y="3688"/>
              </a:cxn>
              <a:cxn ang="0">
                <a:pos x="523" y="3573"/>
              </a:cxn>
              <a:cxn ang="0">
                <a:pos x="519" y="3333"/>
              </a:cxn>
              <a:cxn ang="0">
                <a:pos x="545" y="3560"/>
              </a:cxn>
              <a:cxn ang="0">
                <a:pos x="712" y="3397"/>
              </a:cxn>
              <a:cxn ang="0">
                <a:pos x="625" y="2944"/>
              </a:cxn>
              <a:cxn ang="0">
                <a:pos x="593" y="2341"/>
              </a:cxn>
              <a:cxn ang="0">
                <a:pos x="156" y="2437"/>
              </a:cxn>
              <a:cxn ang="0">
                <a:pos x="108" y="2289"/>
              </a:cxn>
              <a:cxn ang="0">
                <a:pos x="451" y="2291"/>
              </a:cxn>
              <a:cxn ang="0">
                <a:pos x="109" y="2016"/>
              </a:cxn>
              <a:cxn ang="0">
                <a:pos x="211" y="1975"/>
              </a:cxn>
              <a:cxn ang="0">
                <a:pos x="284" y="1847"/>
              </a:cxn>
              <a:cxn ang="0">
                <a:pos x="542" y="2073"/>
              </a:cxn>
              <a:cxn ang="0">
                <a:pos x="255" y="1764"/>
              </a:cxn>
              <a:cxn ang="0">
                <a:pos x="407" y="1769"/>
              </a:cxn>
              <a:cxn ang="0">
                <a:pos x="540" y="1810"/>
              </a:cxn>
              <a:cxn ang="0">
                <a:pos x="566" y="1580"/>
              </a:cxn>
              <a:cxn ang="0">
                <a:pos x="650" y="1747"/>
              </a:cxn>
              <a:cxn ang="0">
                <a:pos x="827" y="2199"/>
              </a:cxn>
              <a:cxn ang="0">
                <a:pos x="830" y="1779"/>
              </a:cxn>
              <a:cxn ang="0">
                <a:pos x="924" y="1648"/>
              </a:cxn>
              <a:cxn ang="0">
                <a:pos x="915" y="2016"/>
              </a:cxn>
              <a:cxn ang="0">
                <a:pos x="1299" y="1263"/>
              </a:cxn>
              <a:cxn ang="0">
                <a:pos x="970" y="965"/>
              </a:cxn>
              <a:cxn ang="0">
                <a:pos x="311" y="656"/>
              </a:cxn>
              <a:cxn ang="0">
                <a:pos x="772" y="659"/>
              </a:cxn>
              <a:cxn ang="0">
                <a:pos x="1153" y="871"/>
              </a:cxn>
              <a:cxn ang="0">
                <a:pos x="628" y="314"/>
              </a:cxn>
              <a:cxn ang="0">
                <a:pos x="1203" y="552"/>
              </a:cxn>
              <a:cxn ang="0">
                <a:pos x="1369" y="703"/>
              </a:cxn>
              <a:cxn ang="0">
                <a:pos x="1747" y="38"/>
              </a:cxn>
            </a:cxnLst>
            <a:rect l="0" t="0" r="r" b="b"/>
            <a:pathLst>
              <a:path w="2409" h="4865">
                <a:moveTo>
                  <a:pt x="414" y="2058"/>
                </a:moveTo>
                <a:lnTo>
                  <a:pt x="482" y="2173"/>
                </a:lnTo>
                <a:lnTo>
                  <a:pt x="503" y="2207"/>
                </a:lnTo>
                <a:lnTo>
                  <a:pt x="523" y="2242"/>
                </a:lnTo>
                <a:lnTo>
                  <a:pt x="538" y="2269"/>
                </a:lnTo>
                <a:lnTo>
                  <a:pt x="547" y="2282"/>
                </a:lnTo>
                <a:lnTo>
                  <a:pt x="559" y="2292"/>
                </a:lnTo>
                <a:lnTo>
                  <a:pt x="606" y="2323"/>
                </a:lnTo>
                <a:lnTo>
                  <a:pt x="618" y="2332"/>
                </a:lnTo>
                <a:lnTo>
                  <a:pt x="637" y="2344"/>
                </a:lnTo>
                <a:lnTo>
                  <a:pt x="657" y="2360"/>
                </a:lnTo>
                <a:lnTo>
                  <a:pt x="705" y="2392"/>
                </a:lnTo>
                <a:lnTo>
                  <a:pt x="728" y="2407"/>
                </a:lnTo>
                <a:lnTo>
                  <a:pt x="749" y="2420"/>
                </a:lnTo>
                <a:lnTo>
                  <a:pt x="765" y="2429"/>
                </a:lnTo>
                <a:lnTo>
                  <a:pt x="762" y="2392"/>
                </a:lnTo>
                <a:lnTo>
                  <a:pt x="755" y="2354"/>
                </a:lnTo>
                <a:lnTo>
                  <a:pt x="744" y="2326"/>
                </a:lnTo>
                <a:lnTo>
                  <a:pt x="730" y="2298"/>
                </a:lnTo>
                <a:lnTo>
                  <a:pt x="687" y="2238"/>
                </a:lnTo>
                <a:lnTo>
                  <a:pt x="643" y="2180"/>
                </a:lnTo>
                <a:lnTo>
                  <a:pt x="597" y="2123"/>
                </a:lnTo>
                <a:lnTo>
                  <a:pt x="590" y="2112"/>
                </a:lnTo>
                <a:lnTo>
                  <a:pt x="582" y="2105"/>
                </a:lnTo>
                <a:lnTo>
                  <a:pt x="573" y="2101"/>
                </a:lnTo>
                <a:lnTo>
                  <a:pt x="560" y="2099"/>
                </a:lnTo>
                <a:lnTo>
                  <a:pt x="537" y="2095"/>
                </a:lnTo>
                <a:lnTo>
                  <a:pt x="512" y="2086"/>
                </a:lnTo>
                <a:lnTo>
                  <a:pt x="488" y="2078"/>
                </a:lnTo>
                <a:lnTo>
                  <a:pt x="414" y="2058"/>
                </a:lnTo>
                <a:close/>
                <a:moveTo>
                  <a:pt x="1172" y="1997"/>
                </a:moveTo>
                <a:lnTo>
                  <a:pt x="1051" y="2064"/>
                </a:lnTo>
                <a:lnTo>
                  <a:pt x="1011" y="2086"/>
                </a:lnTo>
                <a:lnTo>
                  <a:pt x="973" y="2108"/>
                </a:lnTo>
                <a:lnTo>
                  <a:pt x="957" y="2115"/>
                </a:lnTo>
                <a:lnTo>
                  <a:pt x="940" y="2124"/>
                </a:lnTo>
                <a:lnTo>
                  <a:pt x="926" y="2133"/>
                </a:lnTo>
                <a:lnTo>
                  <a:pt x="914" y="2145"/>
                </a:lnTo>
                <a:lnTo>
                  <a:pt x="896" y="2168"/>
                </a:lnTo>
                <a:lnTo>
                  <a:pt x="877" y="2192"/>
                </a:lnTo>
                <a:lnTo>
                  <a:pt x="856" y="2221"/>
                </a:lnTo>
                <a:lnTo>
                  <a:pt x="836" y="2252"/>
                </a:lnTo>
                <a:lnTo>
                  <a:pt x="820" y="2283"/>
                </a:lnTo>
                <a:lnTo>
                  <a:pt x="809" y="2307"/>
                </a:lnTo>
                <a:lnTo>
                  <a:pt x="802" y="2331"/>
                </a:lnTo>
                <a:lnTo>
                  <a:pt x="800" y="2336"/>
                </a:lnTo>
                <a:lnTo>
                  <a:pt x="800" y="2351"/>
                </a:lnTo>
                <a:lnTo>
                  <a:pt x="799" y="2372"/>
                </a:lnTo>
                <a:lnTo>
                  <a:pt x="796" y="2394"/>
                </a:lnTo>
                <a:lnTo>
                  <a:pt x="793" y="2444"/>
                </a:lnTo>
                <a:lnTo>
                  <a:pt x="792" y="2465"/>
                </a:lnTo>
                <a:lnTo>
                  <a:pt x="790" y="2481"/>
                </a:lnTo>
                <a:lnTo>
                  <a:pt x="780" y="2593"/>
                </a:lnTo>
                <a:lnTo>
                  <a:pt x="769" y="2704"/>
                </a:lnTo>
                <a:lnTo>
                  <a:pt x="768" y="2735"/>
                </a:lnTo>
                <a:lnTo>
                  <a:pt x="765" y="2788"/>
                </a:lnTo>
                <a:lnTo>
                  <a:pt x="761" y="2844"/>
                </a:lnTo>
                <a:lnTo>
                  <a:pt x="761" y="2898"/>
                </a:lnTo>
                <a:lnTo>
                  <a:pt x="764" y="2951"/>
                </a:lnTo>
                <a:lnTo>
                  <a:pt x="797" y="2963"/>
                </a:lnTo>
                <a:lnTo>
                  <a:pt x="831" y="2981"/>
                </a:lnTo>
                <a:lnTo>
                  <a:pt x="862" y="3004"/>
                </a:lnTo>
                <a:lnTo>
                  <a:pt x="893" y="3032"/>
                </a:lnTo>
                <a:lnTo>
                  <a:pt x="920" y="3069"/>
                </a:lnTo>
                <a:lnTo>
                  <a:pt x="943" y="3105"/>
                </a:lnTo>
                <a:lnTo>
                  <a:pt x="968" y="3143"/>
                </a:lnTo>
                <a:lnTo>
                  <a:pt x="991" y="3181"/>
                </a:lnTo>
                <a:lnTo>
                  <a:pt x="1010" y="3224"/>
                </a:lnTo>
                <a:lnTo>
                  <a:pt x="1029" y="3284"/>
                </a:lnTo>
                <a:lnTo>
                  <a:pt x="1042" y="3349"/>
                </a:lnTo>
                <a:lnTo>
                  <a:pt x="1050" y="3417"/>
                </a:lnTo>
                <a:lnTo>
                  <a:pt x="1050" y="3422"/>
                </a:lnTo>
                <a:lnTo>
                  <a:pt x="1051" y="3426"/>
                </a:lnTo>
                <a:lnTo>
                  <a:pt x="1054" y="3349"/>
                </a:lnTo>
                <a:lnTo>
                  <a:pt x="1058" y="3277"/>
                </a:lnTo>
                <a:lnTo>
                  <a:pt x="1063" y="3212"/>
                </a:lnTo>
                <a:lnTo>
                  <a:pt x="1067" y="3155"/>
                </a:lnTo>
                <a:lnTo>
                  <a:pt x="1070" y="3115"/>
                </a:lnTo>
                <a:lnTo>
                  <a:pt x="1075" y="3072"/>
                </a:lnTo>
                <a:lnTo>
                  <a:pt x="1078" y="3026"/>
                </a:lnTo>
                <a:lnTo>
                  <a:pt x="1082" y="2975"/>
                </a:lnTo>
                <a:lnTo>
                  <a:pt x="1086" y="2919"/>
                </a:lnTo>
                <a:lnTo>
                  <a:pt x="1091" y="2855"/>
                </a:lnTo>
                <a:lnTo>
                  <a:pt x="1097" y="2786"/>
                </a:lnTo>
                <a:lnTo>
                  <a:pt x="1103" y="2708"/>
                </a:lnTo>
                <a:lnTo>
                  <a:pt x="1111" y="2593"/>
                </a:lnTo>
                <a:lnTo>
                  <a:pt x="1119" y="2479"/>
                </a:lnTo>
                <a:lnTo>
                  <a:pt x="1126" y="2364"/>
                </a:lnTo>
                <a:lnTo>
                  <a:pt x="1138" y="2249"/>
                </a:lnTo>
                <a:lnTo>
                  <a:pt x="1172" y="1997"/>
                </a:lnTo>
                <a:close/>
                <a:moveTo>
                  <a:pt x="621" y="1990"/>
                </a:moveTo>
                <a:lnTo>
                  <a:pt x="619" y="1991"/>
                </a:lnTo>
                <a:lnTo>
                  <a:pt x="616" y="2012"/>
                </a:lnTo>
                <a:lnTo>
                  <a:pt x="613" y="2034"/>
                </a:lnTo>
                <a:lnTo>
                  <a:pt x="610" y="2049"/>
                </a:lnTo>
                <a:lnTo>
                  <a:pt x="606" y="2064"/>
                </a:lnTo>
                <a:lnTo>
                  <a:pt x="604" y="2078"/>
                </a:lnTo>
                <a:lnTo>
                  <a:pt x="609" y="2092"/>
                </a:lnTo>
                <a:lnTo>
                  <a:pt x="618" y="2105"/>
                </a:lnTo>
                <a:lnTo>
                  <a:pt x="626" y="2117"/>
                </a:lnTo>
                <a:lnTo>
                  <a:pt x="659" y="2167"/>
                </a:lnTo>
                <a:lnTo>
                  <a:pt x="691" y="2211"/>
                </a:lnTo>
                <a:lnTo>
                  <a:pt x="727" y="2255"/>
                </a:lnTo>
                <a:lnTo>
                  <a:pt x="731" y="2261"/>
                </a:lnTo>
                <a:lnTo>
                  <a:pt x="737" y="2270"/>
                </a:lnTo>
                <a:lnTo>
                  <a:pt x="752" y="2291"/>
                </a:lnTo>
                <a:lnTo>
                  <a:pt x="761" y="2300"/>
                </a:lnTo>
                <a:lnTo>
                  <a:pt x="768" y="2304"/>
                </a:lnTo>
                <a:lnTo>
                  <a:pt x="775" y="2304"/>
                </a:lnTo>
                <a:lnTo>
                  <a:pt x="781" y="2298"/>
                </a:lnTo>
                <a:lnTo>
                  <a:pt x="787" y="2285"/>
                </a:lnTo>
                <a:lnTo>
                  <a:pt x="796" y="2270"/>
                </a:lnTo>
                <a:lnTo>
                  <a:pt x="805" y="2257"/>
                </a:lnTo>
                <a:lnTo>
                  <a:pt x="811" y="2242"/>
                </a:lnTo>
                <a:lnTo>
                  <a:pt x="812" y="2229"/>
                </a:lnTo>
                <a:lnTo>
                  <a:pt x="806" y="2214"/>
                </a:lnTo>
                <a:lnTo>
                  <a:pt x="796" y="2201"/>
                </a:lnTo>
                <a:lnTo>
                  <a:pt x="786" y="2189"/>
                </a:lnTo>
                <a:lnTo>
                  <a:pt x="767" y="2165"/>
                </a:lnTo>
                <a:lnTo>
                  <a:pt x="749" y="2142"/>
                </a:lnTo>
                <a:lnTo>
                  <a:pt x="713" y="2101"/>
                </a:lnTo>
                <a:lnTo>
                  <a:pt x="680" y="2059"/>
                </a:lnTo>
                <a:lnTo>
                  <a:pt x="641" y="2012"/>
                </a:lnTo>
                <a:lnTo>
                  <a:pt x="640" y="2009"/>
                </a:lnTo>
                <a:lnTo>
                  <a:pt x="632" y="2002"/>
                </a:lnTo>
                <a:lnTo>
                  <a:pt x="629" y="1997"/>
                </a:lnTo>
                <a:lnTo>
                  <a:pt x="626" y="1994"/>
                </a:lnTo>
                <a:lnTo>
                  <a:pt x="624" y="1993"/>
                </a:lnTo>
                <a:lnTo>
                  <a:pt x="621" y="1990"/>
                </a:lnTo>
                <a:close/>
                <a:moveTo>
                  <a:pt x="588" y="1972"/>
                </a:moveTo>
                <a:lnTo>
                  <a:pt x="575" y="1974"/>
                </a:lnTo>
                <a:lnTo>
                  <a:pt x="569" y="1974"/>
                </a:lnTo>
                <a:lnTo>
                  <a:pt x="559" y="1975"/>
                </a:lnTo>
                <a:lnTo>
                  <a:pt x="545" y="1975"/>
                </a:lnTo>
                <a:lnTo>
                  <a:pt x="535" y="1977"/>
                </a:lnTo>
                <a:lnTo>
                  <a:pt x="526" y="1977"/>
                </a:lnTo>
                <a:lnTo>
                  <a:pt x="522" y="1975"/>
                </a:lnTo>
                <a:lnTo>
                  <a:pt x="537" y="1999"/>
                </a:lnTo>
                <a:lnTo>
                  <a:pt x="572" y="2046"/>
                </a:lnTo>
                <a:lnTo>
                  <a:pt x="578" y="2052"/>
                </a:lnTo>
                <a:lnTo>
                  <a:pt x="582" y="2050"/>
                </a:lnTo>
                <a:lnTo>
                  <a:pt x="587" y="2043"/>
                </a:lnTo>
                <a:lnTo>
                  <a:pt x="590" y="2034"/>
                </a:lnTo>
                <a:lnTo>
                  <a:pt x="591" y="2024"/>
                </a:lnTo>
                <a:lnTo>
                  <a:pt x="593" y="2015"/>
                </a:lnTo>
                <a:lnTo>
                  <a:pt x="597" y="1997"/>
                </a:lnTo>
                <a:lnTo>
                  <a:pt x="598" y="1988"/>
                </a:lnTo>
                <a:lnTo>
                  <a:pt x="598" y="1980"/>
                </a:lnTo>
                <a:lnTo>
                  <a:pt x="596" y="1975"/>
                </a:lnTo>
                <a:lnTo>
                  <a:pt x="588" y="1972"/>
                </a:lnTo>
                <a:close/>
                <a:moveTo>
                  <a:pt x="1862" y="0"/>
                </a:moveTo>
                <a:lnTo>
                  <a:pt x="1866" y="5"/>
                </a:lnTo>
                <a:lnTo>
                  <a:pt x="1869" y="19"/>
                </a:lnTo>
                <a:lnTo>
                  <a:pt x="1871" y="39"/>
                </a:lnTo>
                <a:lnTo>
                  <a:pt x="1872" y="66"/>
                </a:lnTo>
                <a:lnTo>
                  <a:pt x="1874" y="97"/>
                </a:lnTo>
                <a:lnTo>
                  <a:pt x="1874" y="129"/>
                </a:lnTo>
                <a:lnTo>
                  <a:pt x="1871" y="194"/>
                </a:lnTo>
                <a:lnTo>
                  <a:pt x="1869" y="222"/>
                </a:lnTo>
                <a:lnTo>
                  <a:pt x="1866" y="247"/>
                </a:lnTo>
                <a:lnTo>
                  <a:pt x="1863" y="265"/>
                </a:lnTo>
                <a:lnTo>
                  <a:pt x="1850" y="311"/>
                </a:lnTo>
                <a:lnTo>
                  <a:pt x="1831" y="353"/>
                </a:lnTo>
                <a:lnTo>
                  <a:pt x="1806" y="393"/>
                </a:lnTo>
                <a:lnTo>
                  <a:pt x="1779" y="432"/>
                </a:lnTo>
                <a:lnTo>
                  <a:pt x="1720" y="505"/>
                </a:lnTo>
                <a:lnTo>
                  <a:pt x="1667" y="570"/>
                </a:lnTo>
                <a:lnTo>
                  <a:pt x="1555" y="697"/>
                </a:lnTo>
                <a:lnTo>
                  <a:pt x="1504" y="763"/>
                </a:lnTo>
                <a:lnTo>
                  <a:pt x="1492" y="779"/>
                </a:lnTo>
                <a:lnTo>
                  <a:pt x="1478" y="802"/>
                </a:lnTo>
                <a:lnTo>
                  <a:pt x="1461" y="825"/>
                </a:lnTo>
                <a:lnTo>
                  <a:pt x="1445" y="852"/>
                </a:lnTo>
                <a:lnTo>
                  <a:pt x="1409" y="905"/>
                </a:lnTo>
                <a:lnTo>
                  <a:pt x="1393" y="927"/>
                </a:lnTo>
                <a:lnTo>
                  <a:pt x="1380" y="945"/>
                </a:lnTo>
                <a:lnTo>
                  <a:pt x="1368" y="958"/>
                </a:lnTo>
                <a:lnTo>
                  <a:pt x="1364" y="1080"/>
                </a:lnTo>
                <a:lnTo>
                  <a:pt x="1378" y="1058"/>
                </a:lnTo>
                <a:lnTo>
                  <a:pt x="1392" y="1037"/>
                </a:lnTo>
                <a:lnTo>
                  <a:pt x="1403" y="1020"/>
                </a:lnTo>
                <a:lnTo>
                  <a:pt x="1436" y="955"/>
                </a:lnTo>
                <a:lnTo>
                  <a:pt x="1461" y="912"/>
                </a:lnTo>
                <a:lnTo>
                  <a:pt x="1486" y="871"/>
                </a:lnTo>
                <a:lnTo>
                  <a:pt x="1512" y="827"/>
                </a:lnTo>
                <a:lnTo>
                  <a:pt x="1540" y="784"/>
                </a:lnTo>
                <a:lnTo>
                  <a:pt x="1570" y="743"/>
                </a:lnTo>
                <a:lnTo>
                  <a:pt x="1602" y="706"/>
                </a:lnTo>
                <a:lnTo>
                  <a:pt x="1638" y="673"/>
                </a:lnTo>
                <a:lnTo>
                  <a:pt x="1676" y="647"/>
                </a:lnTo>
                <a:lnTo>
                  <a:pt x="1716" y="628"/>
                </a:lnTo>
                <a:lnTo>
                  <a:pt x="1757" y="614"/>
                </a:lnTo>
                <a:lnTo>
                  <a:pt x="1797" y="607"/>
                </a:lnTo>
                <a:lnTo>
                  <a:pt x="1838" y="605"/>
                </a:lnTo>
                <a:lnTo>
                  <a:pt x="1890" y="614"/>
                </a:lnTo>
                <a:lnTo>
                  <a:pt x="1940" y="632"/>
                </a:lnTo>
                <a:lnTo>
                  <a:pt x="1953" y="636"/>
                </a:lnTo>
                <a:lnTo>
                  <a:pt x="1969" y="642"/>
                </a:lnTo>
                <a:lnTo>
                  <a:pt x="1989" y="650"/>
                </a:lnTo>
                <a:lnTo>
                  <a:pt x="2006" y="656"/>
                </a:lnTo>
                <a:lnTo>
                  <a:pt x="2021" y="662"/>
                </a:lnTo>
                <a:lnTo>
                  <a:pt x="2033" y="664"/>
                </a:lnTo>
                <a:lnTo>
                  <a:pt x="2037" y="667"/>
                </a:lnTo>
                <a:lnTo>
                  <a:pt x="2034" y="669"/>
                </a:lnTo>
                <a:lnTo>
                  <a:pt x="2027" y="672"/>
                </a:lnTo>
                <a:lnTo>
                  <a:pt x="2017" y="676"/>
                </a:lnTo>
                <a:lnTo>
                  <a:pt x="1990" y="688"/>
                </a:lnTo>
                <a:lnTo>
                  <a:pt x="1978" y="694"/>
                </a:lnTo>
                <a:lnTo>
                  <a:pt x="1968" y="698"/>
                </a:lnTo>
                <a:lnTo>
                  <a:pt x="1950" y="710"/>
                </a:lnTo>
                <a:lnTo>
                  <a:pt x="1931" y="722"/>
                </a:lnTo>
                <a:lnTo>
                  <a:pt x="1906" y="735"/>
                </a:lnTo>
                <a:lnTo>
                  <a:pt x="1876" y="753"/>
                </a:lnTo>
                <a:lnTo>
                  <a:pt x="1843" y="771"/>
                </a:lnTo>
                <a:lnTo>
                  <a:pt x="1806" y="791"/>
                </a:lnTo>
                <a:lnTo>
                  <a:pt x="1766" y="813"/>
                </a:lnTo>
                <a:lnTo>
                  <a:pt x="1725" y="836"/>
                </a:lnTo>
                <a:lnTo>
                  <a:pt x="1683" y="859"/>
                </a:lnTo>
                <a:lnTo>
                  <a:pt x="1641" y="884"/>
                </a:lnTo>
                <a:lnTo>
                  <a:pt x="1599" y="908"/>
                </a:lnTo>
                <a:lnTo>
                  <a:pt x="1560" y="933"/>
                </a:lnTo>
                <a:lnTo>
                  <a:pt x="1521" y="956"/>
                </a:lnTo>
                <a:lnTo>
                  <a:pt x="1487" y="979"/>
                </a:lnTo>
                <a:lnTo>
                  <a:pt x="1456" y="999"/>
                </a:lnTo>
                <a:lnTo>
                  <a:pt x="1431" y="1020"/>
                </a:lnTo>
                <a:lnTo>
                  <a:pt x="1411" y="1037"/>
                </a:lnTo>
                <a:lnTo>
                  <a:pt x="1397" y="1054"/>
                </a:lnTo>
                <a:lnTo>
                  <a:pt x="1387" y="1067"/>
                </a:lnTo>
                <a:lnTo>
                  <a:pt x="1378" y="1083"/>
                </a:lnTo>
                <a:lnTo>
                  <a:pt x="1368" y="1102"/>
                </a:lnTo>
                <a:lnTo>
                  <a:pt x="1359" y="1120"/>
                </a:lnTo>
                <a:lnTo>
                  <a:pt x="1359" y="1124"/>
                </a:lnTo>
                <a:lnTo>
                  <a:pt x="1361" y="1127"/>
                </a:lnTo>
                <a:lnTo>
                  <a:pt x="1362" y="1129"/>
                </a:lnTo>
                <a:lnTo>
                  <a:pt x="1364" y="1132"/>
                </a:lnTo>
                <a:lnTo>
                  <a:pt x="1368" y="1124"/>
                </a:lnTo>
                <a:lnTo>
                  <a:pt x="1414" y="1114"/>
                </a:lnTo>
                <a:lnTo>
                  <a:pt x="1456" y="1099"/>
                </a:lnTo>
                <a:lnTo>
                  <a:pt x="1496" y="1080"/>
                </a:lnTo>
                <a:lnTo>
                  <a:pt x="1533" y="1058"/>
                </a:lnTo>
                <a:lnTo>
                  <a:pt x="1567" y="1035"/>
                </a:lnTo>
                <a:lnTo>
                  <a:pt x="1635" y="984"/>
                </a:lnTo>
                <a:lnTo>
                  <a:pt x="1670" y="959"/>
                </a:lnTo>
                <a:lnTo>
                  <a:pt x="1705" y="937"/>
                </a:lnTo>
                <a:lnTo>
                  <a:pt x="1747" y="909"/>
                </a:lnTo>
                <a:lnTo>
                  <a:pt x="1787" y="878"/>
                </a:lnTo>
                <a:lnTo>
                  <a:pt x="1823" y="844"/>
                </a:lnTo>
                <a:lnTo>
                  <a:pt x="1860" y="812"/>
                </a:lnTo>
                <a:lnTo>
                  <a:pt x="1900" y="782"/>
                </a:lnTo>
                <a:lnTo>
                  <a:pt x="1959" y="747"/>
                </a:lnTo>
                <a:lnTo>
                  <a:pt x="2021" y="715"/>
                </a:lnTo>
                <a:lnTo>
                  <a:pt x="2151" y="653"/>
                </a:lnTo>
                <a:lnTo>
                  <a:pt x="2157" y="650"/>
                </a:lnTo>
                <a:lnTo>
                  <a:pt x="2165" y="642"/>
                </a:lnTo>
                <a:lnTo>
                  <a:pt x="2192" y="622"/>
                </a:lnTo>
                <a:lnTo>
                  <a:pt x="2205" y="610"/>
                </a:lnTo>
                <a:lnTo>
                  <a:pt x="2218" y="600"/>
                </a:lnTo>
                <a:lnTo>
                  <a:pt x="2229" y="591"/>
                </a:lnTo>
                <a:lnTo>
                  <a:pt x="2236" y="585"/>
                </a:lnTo>
                <a:lnTo>
                  <a:pt x="2239" y="583"/>
                </a:lnTo>
                <a:lnTo>
                  <a:pt x="2239" y="588"/>
                </a:lnTo>
                <a:lnTo>
                  <a:pt x="2236" y="595"/>
                </a:lnTo>
                <a:lnTo>
                  <a:pt x="2232" y="603"/>
                </a:lnTo>
                <a:lnTo>
                  <a:pt x="2229" y="607"/>
                </a:lnTo>
                <a:lnTo>
                  <a:pt x="2221" y="629"/>
                </a:lnTo>
                <a:lnTo>
                  <a:pt x="2218" y="653"/>
                </a:lnTo>
                <a:lnTo>
                  <a:pt x="2220" y="676"/>
                </a:lnTo>
                <a:lnTo>
                  <a:pt x="2221" y="701"/>
                </a:lnTo>
                <a:lnTo>
                  <a:pt x="2221" y="725"/>
                </a:lnTo>
                <a:lnTo>
                  <a:pt x="2216" y="774"/>
                </a:lnTo>
                <a:lnTo>
                  <a:pt x="2205" y="819"/>
                </a:lnTo>
                <a:lnTo>
                  <a:pt x="2189" y="865"/>
                </a:lnTo>
                <a:lnTo>
                  <a:pt x="2167" y="908"/>
                </a:lnTo>
                <a:lnTo>
                  <a:pt x="2139" y="948"/>
                </a:lnTo>
                <a:lnTo>
                  <a:pt x="2105" y="983"/>
                </a:lnTo>
                <a:lnTo>
                  <a:pt x="2067" y="1017"/>
                </a:lnTo>
                <a:lnTo>
                  <a:pt x="2022" y="1045"/>
                </a:lnTo>
                <a:lnTo>
                  <a:pt x="1974" y="1070"/>
                </a:lnTo>
                <a:lnTo>
                  <a:pt x="1921" y="1091"/>
                </a:lnTo>
                <a:lnTo>
                  <a:pt x="1863" y="1105"/>
                </a:lnTo>
                <a:lnTo>
                  <a:pt x="1803" y="1116"/>
                </a:lnTo>
                <a:lnTo>
                  <a:pt x="1739" y="1123"/>
                </a:lnTo>
                <a:lnTo>
                  <a:pt x="1677" y="1127"/>
                </a:lnTo>
                <a:lnTo>
                  <a:pt x="1617" y="1132"/>
                </a:lnTo>
                <a:lnTo>
                  <a:pt x="1679" y="1136"/>
                </a:lnTo>
                <a:lnTo>
                  <a:pt x="1732" y="1144"/>
                </a:lnTo>
                <a:lnTo>
                  <a:pt x="1784" y="1154"/>
                </a:lnTo>
                <a:lnTo>
                  <a:pt x="1834" y="1167"/>
                </a:lnTo>
                <a:lnTo>
                  <a:pt x="1881" y="1185"/>
                </a:lnTo>
                <a:lnTo>
                  <a:pt x="1924" y="1207"/>
                </a:lnTo>
                <a:lnTo>
                  <a:pt x="1971" y="1239"/>
                </a:lnTo>
                <a:lnTo>
                  <a:pt x="2014" y="1276"/>
                </a:lnTo>
                <a:lnTo>
                  <a:pt x="2049" y="1316"/>
                </a:lnTo>
                <a:lnTo>
                  <a:pt x="2080" y="1359"/>
                </a:lnTo>
                <a:lnTo>
                  <a:pt x="2105" y="1402"/>
                </a:lnTo>
                <a:lnTo>
                  <a:pt x="2127" y="1447"/>
                </a:lnTo>
                <a:lnTo>
                  <a:pt x="2143" y="1492"/>
                </a:lnTo>
                <a:lnTo>
                  <a:pt x="2158" y="1537"/>
                </a:lnTo>
                <a:lnTo>
                  <a:pt x="2167" y="1580"/>
                </a:lnTo>
                <a:lnTo>
                  <a:pt x="2174" y="1621"/>
                </a:lnTo>
                <a:lnTo>
                  <a:pt x="2179" y="1660"/>
                </a:lnTo>
                <a:lnTo>
                  <a:pt x="2182" y="1695"/>
                </a:lnTo>
                <a:lnTo>
                  <a:pt x="2182" y="1753"/>
                </a:lnTo>
                <a:lnTo>
                  <a:pt x="2179" y="1775"/>
                </a:lnTo>
                <a:lnTo>
                  <a:pt x="2177" y="1789"/>
                </a:lnTo>
                <a:lnTo>
                  <a:pt x="2174" y="1797"/>
                </a:lnTo>
                <a:lnTo>
                  <a:pt x="2171" y="1797"/>
                </a:lnTo>
                <a:lnTo>
                  <a:pt x="2152" y="1767"/>
                </a:lnTo>
                <a:lnTo>
                  <a:pt x="2132" y="1739"/>
                </a:lnTo>
                <a:lnTo>
                  <a:pt x="2108" y="1713"/>
                </a:lnTo>
                <a:lnTo>
                  <a:pt x="2081" y="1686"/>
                </a:lnTo>
                <a:lnTo>
                  <a:pt x="2049" y="1664"/>
                </a:lnTo>
                <a:lnTo>
                  <a:pt x="2019" y="1648"/>
                </a:lnTo>
                <a:lnTo>
                  <a:pt x="1994" y="1633"/>
                </a:lnTo>
                <a:lnTo>
                  <a:pt x="1969" y="1621"/>
                </a:lnTo>
                <a:lnTo>
                  <a:pt x="1946" y="1611"/>
                </a:lnTo>
                <a:lnTo>
                  <a:pt x="1879" y="1580"/>
                </a:lnTo>
                <a:lnTo>
                  <a:pt x="1854" y="1568"/>
                </a:lnTo>
                <a:lnTo>
                  <a:pt x="1829" y="1555"/>
                </a:lnTo>
                <a:lnTo>
                  <a:pt x="1801" y="1537"/>
                </a:lnTo>
                <a:lnTo>
                  <a:pt x="1735" y="1493"/>
                </a:lnTo>
                <a:lnTo>
                  <a:pt x="1697" y="1464"/>
                </a:lnTo>
                <a:lnTo>
                  <a:pt x="1652" y="1428"/>
                </a:lnTo>
                <a:lnTo>
                  <a:pt x="1627" y="1405"/>
                </a:lnTo>
                <a:lnTo>
                  <a:pt x="1601" y="1374"/>
                </a:lnTo>
                <a:lnTo>
                  <a:pt x="1517" y="1267"/>
                </a:lnTo>
                <a:lnTo>
                  <a:pt x="1489" y="1237"/>
                </a:lnTo>
                <a:lnTo>
                  <a:pt x="1459" y="1211"/>
                </a:lnTo>
                <a:lnTo>
                  <a:pt x="1431" y="1195"/>
                </a:lnTo>
                <a:lnTo>
                  <a:pt x="1396" y="1181"/>
                </a:lnTo>
                <a:lnTo>
                  <a:pt x="1361" y="1170"/>
                </a:lnTo>
                <a:lnTo>
                  <a:pt x="1356" y="1170"/>
                </a:lnTo>
                <a:lnTo>
                  <a:pt x="1350" y="1182"/>
                </a:lnTo>
                <a:lnTo>
                  <a:pt x="1349" y="1192"/>
                </a:lnTo>
                <a:lnTo>
                  <a:pt x="1346" y="1203"/>
                </a:lnTo>
                <a:lnTo>
                  <a:pt x="1344" y="1207"/>
                </a:lnTo>
                <a:lnTo>
                  <a:pt x="1343" y="1219"/>
                </a:lnTo>
                <a:lnTo>
                  <a:pt x="1338" y="1237"/>
                </a:lnTo>
                <a:lnTo>
                  <a:pt x="1334" y="1257"/>
                </a:lnTo>
                <a:lnTo>
                  <a:pt x="1325" y="1301"/>
                </a:lnTo>
                <a:lnTo>
                  <a:pt x="1322" y="1321"/>
                </a:lnTo>
                <a:lnTo>
                  <a:pt x="1305" y="1421"/>
                </a:lnTo>
                <a:lnTo>
                  <a:pt x="1285" y="1523"/>
                </a:lnTo>
                <a:lnTo>
                  <a:pt x="1266" y="1623"/>
                </a:lnTo>
                <a:lnTo>
                  <a:pt x="1241" y="1781"/>
                </a:lnTo>
                <a:lnTo>
                  <a:pt x="1218" y="1941"/>
                </a:lnTo>
                <a:lnTo>
                  <a:pt x="1237" y="1927"/>
                </a:lnTo>
                <a:lnTo>
                  <a:pt x="1254" y="1912"/>
                </a:lnTo>
                <a:lnTo>
                  <a:pt x="1265" y="1900"/>
                </a:lnTo>
                <a:lnTo>
                  <a:pt x="1271" y="1885"/>
                </a:lnTo>
                <a:lnTo>
                  <a:pt x="1275" y="1871"/>
                </a:lnTo>
                <a:lnTo>
                  <a:pt x="1281" y="1856"/>
                </a:lnTo>
                <a:lnTo>
                  <a:pt x="1293" y="1838"/>
                </a:lnTo>
                <a:lnTo>
                  <a:pt x="1309" y="1825"/>
                </a:lnTo>
                <a:lnTo>
                  <a:pt x="1328" y="1816"/>
                </a:lnTo>
                <a:lnTo>
                  <a:pt x="1349" y="1813"/>
                </a:lnTo>
                <a:lnTo>
                  <a:pt x="1369" y="1816"/>
                </a:lnTo>
                <a:lnTo>
                  <a:pt x="1390" y="1823"/>
                </a:lnTo>
                <a:lnTo>
                  <a:pt x="1394" y="1826"/>
                </a:lnTo>
                <a:lnTo>
                  <a:pt x="1412" y="1835"/>
                </a:lnTo>
                <a:lnTo>
                  <a:pt x="1417" y="1838"/>
                </a:lnTo>
                <a:lnTo>
                  <a:pt x="1421" y="1845"/>
                </a:lnTo>
                <a:lnTo>
                  <a:pt x="1424" y="1853"/>
                </a:lnTo>
                <a:lnTo>
                  <a:pt x="1425" y="1859"/>
                </a:lnTo>
                <a:lnTo>
                  <a:pt x="1425" y="1869"/>
                </a:lnTo>
                <a:lnTo>
                  <a:pt x="1427" y="1879"/>
                </a:lnTo>
                <a:lnTo>
                  <a:pt x="1427" y="1890"/>
                </a:lnTo>
                <a:lnTo>
                  <a:pt x="1420" y="1910"/>
                </a:lnTo>
                <a:lnTo>
                  <a:pt x="1408" y="1927"/>
                </a:lnTo>
                <a:lnTo>
                  <a:pt x="1392" y="1940"/>
                </a:lnTo>
                <a:lnTo>
                  <a:pt x="1372" y="1949"/>
                </a:lnTo>
                <a:lnTo>
                  <a:pt x="1350" y="1953"/>
                </a:lnTo>
                <a:lnTo>
                  <a:pt x="1328" y="1955"/>
                </a:lnTo>
                <a:lnTo>
                  <a:pt x="1313" y="1953"/>
                </a:lnTo>
                <a:lnTo>
                  <a:pt x="1299" y="1950"/>
                </a:lnTo>
                <a:lnTo>
                  <a:pt x="1282" y="1947"/>
                </a:lnTo>
                <a:lnTo>
                  <a:pt x="1268" y="1949"/>
                </a:lnTo>
                <a:lnTo>
                  <a:pt x="1250" y="1955"/>
                </a:lnTo>
                <a:lnTo>
                  <a:pt x="1231" y="1965"/>
                </a:lnTo>
                <a:lnTo>
                  <a:pt x="1213" y="1975"/>
                </a:lnTo>
                <a:lnTo>
                  <a:pt x="1210" y="1993"/>
                </a:lnTo>
                <a:lnTo>
                  <a:pt x="1206" y="2012"/>
                </a:lnTo>
                <a:lnTo>
                  <a:pt x="1179" y="2224"/>
                </a:lnTo>
                <a:lnTo>
                  <a:pt x="1157" y="2437"/>
                </a:lnTo>
                <a:lnTo>
                  <a:pt x="1148" y="2549"/>
                </a:lnTo>
                <a:lnTo>
                  <a:pt x="1141" y="2658"/>
                </a:lnTo>
                <a:lnTo>
                  <a:pt x="1137" y="2767"/>
                </a:lnTo>
                <a:lnTo>
                  <a:pt x="1131" y="2879"/>
                </a:lnTo>
                <a:lnTo>
                  <a:pt x="1122" y="2997"/>
                </a:lnTo>
                <a:lnTo>
                  <a:pt x="1104" y="3239"/>
                </a:lnTo>
                <a:lnTo>
                  <a:pt x="1098" y="3357"/>
                </a:lnTo>
                <a:lnTo>
                  <a:pt x="1097" y="3435"/>
                </a:lnTo>
                <a:lnTo>
                  <a:pt x="1094" y="3517"/>
                </a:lnTo>
                <a:lnTo>
                  <a:pt x="1089" y="3603"/>
                </a:lnTo>
                <a:lnTo>
                  <a:pt x="1088" y="3687"/>
                </a:lnTo>
                <a:lnTo>
                  <a:pt x="1086" y="3770"/>
                </a:lnTo>
                <a:lnTo>
                  <a:pt x="1086" y="3848"/>
                </a:lnTo>
                <a:lnTo>
                  <a:pt x="1088" y="3895"/>
                </a:lnTo>
                <a:lnTo>
                  <a:pt x="1091" y="3951"/>
                </a:lnTo>
                <a:lnTo>
                  <a:pt x="1094" y="4011"/>
                </a:lnTo>
                <a:lnTo>
                  <a:pt x="1098" y="4072"/>
                </a:lnTo>
                <a:lnTo>
                  <a:pt x="1116" y="4038"/>
                </a:lnTo>
                <a:lnTo>
                  <a:pt x="1132" y="4008"/>
                </a:lnTo>
                <a:lnTo>
                  <a:pt x="1148" y="3982"/>
                </a:lnTo>
                <a:lnTo>
                  <a:pt x="1170" y="3948"/>
                </a:lnTo>
                <a:lnTo>
                  <a:pt x="1193" y="3920"/>
                </a:lnTo>
                <a:lnTo>
                  <a:pt x="1215" y="3893"/>
                </a:lnTo>
                <a:lnTo>
                  <a:pt x="1234" y="3867"/>
                </a:lnTo>
                <a:lnTo>
                  <a:pt x="1250" y="3837"/>
                </a:lnTo>
                <a:lnTo>
                  <a:pt x="1278" y="3783"/>
                </a:lnTo>
                <a:lnTo>
                  <a:pt x="1310" y="3731"/>
                </a:lnTo>
                <a:lnTo>
                  <a:pt x="1344" y="3680"/>
                </a:lnTo>
                <a:lnTo>
                  <a:pt x="1381" y="3627"/>
                </a:lnTo>
                <a:lnTo>
                  <a:pt x="1418" y="3572"/>
                </a:lnTo>
                <a:lnTo>
                  <a:pt x="1456" y="3516"/>
                </a:lnTo>
                <a:lnTo>
                  <a:pt x="1496" y="3460"/>
                </a:lnTo>
                <a:lnTo>
                  <a:pt x="1539" y="3407"/>
                </a:lnTo>
                <a:lnTo>
                  <a:pt x="1583" y="3357"/>
                </a:lnTo>
                <a:lnTo>
                  <a:pt x="1629" y="3311"/>
                </a:lnTo>
                <a:lnTo>
                  <a:pt x="1689" y="3264"/>
                </a:lnTo>
                <a:lnTo>
                  <a:pt x="1751" y="3224"/>
                </a:lnTo>
                <a:lnTo>
                  <a:pt x="1815" y="3192"/>
                </a:lnTo>
                <a:lnTo>
                  <a:pt x="1881" y="3169"/>
                </a:lnTo>
                <a:lnTo>
                  <a:pt x="1946" y="3155"/>
                </a:lnTo>
                <a:lnTo>
                  <a:pt x="2011" y="3149"/>
                </a:lnTo>
                <a:lnTo>
                  <a:pt x="2075" y="3152"/>
                </a:lnTo>
                <a:lnTo>
                  <a:pt x="2140" y="3164"/>
                </a:lnTo>
                <a:lnTo>
                  <a:pt x="2202" y="3183"/>
                </a:lnTo>
                <a:lnTo>
                  <a:pt x="2263" y="3211"/>
                </a:lnTo>
                <a:lnTo>
                  <a:pt x="2277" y="3220"/>
                </a:lnTo>
                <a:lnTo>
                  <a:pt x="2295" y="3231"/>
                </a:lnTo>
                <a:lnTo>
                  <a:pt x="2314" y="3245"/>
                </a:lnTo>
                <a:lnTo>
                  <a:pt x="2333" y="3259"/>
                </a:lnTo>
                <a:lnTo>
                  <a:pt x="2353" y="3276"/>
                </a:lnTo>
                <a:lnTo>
                  <a:pt x="2370" y="3289"/>
                </a:lnTo>
                <a:lnTo>
                  <a:pt x="2385" y="3302"/>
                </a:lnTo>
                <a:lnTo>
                  <a:pt x="2398" y="3312"/>
                </a:lnTo>
                <a:lnTo>
                  <a:pt x="2406" y="3318"/>
                </a:lnTo>
                <a:lnTo>
                  <a:pt x="2409" y="3321"/>
                </a:lnTo>
                <a:lnTo>
                  <a:pt x="2404" y="3321"/>
                </a:lnTo>
                <a:lnTo>
                  <a:pt x="2394" y="3323"/>
                </a:lnTo>
                <a:lnTo>
                  <a:pt x="2378" y="3326"/>
                </a:lnTo>
                <a:lnTo>
                  <a:pt x="2359" y="3327"/>
                </a:lnTo>
                <a:lnTo>
                  <a:pt x="2338" y="3330"/>
                </a:lnTo>
                <a:lnTo>
                  <a:pt x="2300" y="3336"/>
                </a:lnTo>
                <a:lnTo>
                  <a:pt x="2286" y="3338"/>
                </a:lnTo>
                <a:lnTo>
                  <a:pt x="2277" y="3339"/>
                </a:lnTo>
                <a:lnTo>
                  <a:pt x="2186" y="3360"/>
                </a:lnTo>
                <a:lnTo>
                  <a:pt x="2098" y="3380"/>
                </a:lnTo>
                <a:lnTo>
                  <a:pt x="2009" y="3404"/>
                </a:lnTo>
                <a:lnTo>
                  <a:pt x="1922" y="3433"/>
                </a:lnTo>
                <a:lnTo>
                  <a:pt x="1835" y="3469"/>
                </a:lnTo>
                <a:lnTo>
                  <a:pt x="1754" y="3504"/>
                </a:lnTo>
                <a:lnTo>
                  <a:pt x="1679" y="3542"/>
                </a:lnTo>
                <a:lnTo>
                  <a:pt x="1604" y="3582"/>
                </a:lnTo>
                <a:lnTo>
                  <a:pt x="1532" y="3627"/>
                </a:lnTo>
                <a:lnTo>
                  <a:pt x="1462" y="3677"/>
                </a:lnTo>
                <a:lnTo>
                  <a:pt x="1399" y="3733"/>
                </a:lnTo>
                <a:lnTo>
                  <a:pt x="1337" y="3793"/>
                </a:lnTo>
                <a:lnTo>
                  <a:pt x="1275" y="3861"/>
                </a:lnTo>
                <a:lnTo>
                  <a:pt x="1213" y="3935"/>
                </a:lnTo>
                <a:lnTo>
                  <a:pt x="1200" y="3951"/>
                </a:lnTo>
                <a:lnTo>
                  <a:pt x="1184" y="3972"/>
                </a:lnTo>
                <a:lnTo>
                  <a:pt x="1167" y="3995"/>
                </a:lnTo>
                <a:lnTo>
                  <a:pt x="1153" y="4022"/>
                </a:lnTo>
                <a:lnTo>
                  <a:pt x="1134" y="4061"/>
                </a:lnTo>
                <a:lnTo>
                  <a:pt x="1117" y="4103"/>
                </a:lnTo>
                <a:lnTo>
                  <a:pt x="1109" y="4240"/>
                </a:lnTo>
                <a:lnTo>
                  <a:pt x="1109" y="4246"/>
                </a:lnTo>
                <a:lnTo>
                  <a:pt x="1110" y="4250"/>
                </a:lnTo>
                <a:lnTo>
                  <a:pt x="1110" y="4255"/>
                </a:lnTo>
                <a:lnTo>
                  <a:pt x="1111" y="4293"/>
                </a:lnTo>
                <a:lnTo>
                  <a:pt x="1114" y="4342"/>
                </a:lnTo>
                <a:lnTo>
                  <a:pt x="1117" y="4395"/>
                </a:lnTo>
                <a:lnTo>
                  <a:pt x="1122" y="4452"/>
                </a:lnTo>
                <a:lnTo>
                  <a:pt x="1125" y="4511"/>
                </a:lnTo>
                <a:lnTo>
                  <a:pt x="1128" y="4569"/>
                </a:lnTo>
                <a:lnTo>
                  <a:pt x="1132" y="4625"/>
                </a:lnTo>
                <a:lnTo>
                  <a:pt x="1139" y="4746"/>
                </a:lnTo>
                <a:lnTo>
                  <a:pt x="1147" y="4865"/>
                </a:lnTo>
                <a:lnTo>
                  <a:pt x="1106" y="4865"/>
                </a:lnTo>
                <a:lnTo>
                  <a:pt x="1106" y="4855"/>
                </a:lnTo>
                <a:lnTo>
                  <a:pt x="1100" y="4777"/>
                </a:lnTo>
                <a:lnTo>
                  <a:pt x="1091" y="4626"/>
                </a:lnTo>
                <a:lnTo>
                  <a:pt x="1086" y="4548"/>
                </a:lnTo>
                <a:lnTo>
                  <a:pt x="1079" y="4465"/>
                </a:lnTo>
                <a:lnTo>
                  <a:pt x="1072" y="4377"/>
                </a:lnTo>
                <a:lnTo>
                  <a:pt x="1066" y="4287"/>
                </a:lnTo>
                <a:lnTo>
                  <a:pt x="1060" y="4199"/>
                </a:lnTo>
                <a:lnTo>
                  <a:pt x="1055" y="4116"/>
                </a:lnTo>
                <a:lnTo>
                  <a:pt x="1054" y="4070"/>
                </a:lnTo>
                <a:lnTo>
                  <a:pt x="1052" y="4032"/>
                </a:lnTo>
                <a:lnTo>
                  <a:pt x="1051" y="3998"/>
                </a:lnTo>
                <a:lnTo>
                  <a:pt x="1048" y="3939"/>
                </a:lnTo>
                <a:lnTo>
                  <a:pt x="1047" y="3908"/>
                </a:lnTo>
                <a:lnTo>
                  <a:pt x="1045" y="3876"/>
                </a:lnTo>
                <a:lnTo>
                  <a:pt x="1044" y="3836"/>
                </a:lnTo>
                <a:lnTo>
                  <a:pt x="1044" y="3737"/>
                </a:lnTo>
                <a:lnTo>
                  <a:pt x="1045" y="3677"/>
                </a:lnTo>
                <a:lnTo>
                  <a:pt x="1045" y="3610"/>
                </a:lnTo>
                <a:lnTo>
                  <a:pt x="1047" y="3540"/>
                </a:lnTo>
                <a:lnTo>
                  <a:pt x="1050" y="3467"/>
                </a:lnTo>
                <a:lnTo>
                  <a:pt x="1039" y="3444"/>
                </a:lnTo>
                <a:lnTo>
                  <a:pt x="1026" y="3425"/>
                </a:lnTo>
                <a:lnTo>
                  <a:pt x="1011" y="3404"/>
                </a:lnTo>
                <a:lnTo>
                  <a:pt x="995" y="3388"/>
                </a:lnTo>
                <a:lnTo>
                  <a:pt x="973" y="3371"/>
                </a:lnTo>
                <a:lnTo>
                  <a:pt x="946" y="3357"/>
                </a:lnTo>
                <a:lnTo>
                  <a:pt x="918" y="3343"/>
                </a:lnTo>
                <a:lnTo>
                  <a:pt x="889" y="3330"/>
                </a:lnTo>
                <a:lnTo>
                  <a:pt x="861" y="3318"/>
                </a:lnTo>
                <a:lnTo>
                  <a:pt x="834" y="3305"/>
                </a:lnTo>
                <a:lnTo>
                  <a:pt x="814" y="3292"/>
                </a:lnTo>
                <a:lnTo>
                  <a:pt x="789" y="3271"/>
                </a:lnTo>
                <a:lnTo>
                  <a:pt x="767" y="3252"/>
                </a:lnTo>
                <a:lnTo>
                  <a:pt x="746" y="3236"/>
                </a:lnTo>
                <a:lnTo>
                  <a:pt x="744" y="3364"/>
                </a:lnTo>
                <a:lnTo>
                  <a:pt x="743" y="3491"/>
                </a:lnTo>
                <a:lnTo>
                  <a:pt x="739" y="3768"/>
                </a:lnTo>
                <a:lnTo>
                  <a:pt x="739" y="3818"/>
                </a:lnTo>
                <a:lnTo>
                  <a:pt x="740" y="3851"/>
                </a:lnTo>
                <a:lnTo>
                  <a:pt x="740" y="3918"/>
                </a:lnTo>
                <a:lnTo>
                  <a:pt x="741" y="3951"/>
                </a:lnTo>
                <a:lnTo>
                  <a:pt x="741" y="4007"/>
                </a:lnTo>
                <a:lnTo>
                  <a:pt x="743" y="4029"/>
                </a:lnTo>
                <a:lnTo>
                  <a:pt x="743" y="4051"/>
                </a:lnTo>
                <a:lnTo>
                  <a:pt x="746" y="4061"/>
                </a:lnTo>
                <a:lnTo>
                  <a:pt x="747" y="4079"/>
                </a:lnTo>
                <a:lnTo>
                  <a:pt x="752" y="4100"/>
                </a:lnTo>
                <a:lnTo>
                  <a:pt x="756" y="4123"/>
                </a:lnTo>
                <a:lnTo>
                  <a:pt x="765" y="4174"/>
                </a:lnTo>
                <a:lnTo>
                  <a:pt x="781" y="4249"/>
                </a:lnTo>
                <a:lnTo>
                  <a:pt x="814" y="4402"/>
                </a:lnTo>
                <a:lnTo>
                  <a:pt x="828" y="4476"/>
                </a:lnTo>
                <a:lnTo>
                  <a:pt x="842" y="4544"/>
                </a:lnTo>
                <a:lnTo>
                  <a:pt x="862" y="4645"/>
                </a:lnTo>
                <a:lnTo>
                  <a:pt x="881" y="4751"/>
                </a:lnTo>
                <a:lnTo>
                  <a:pt x="902" y="4862"/>
                </a:lnTo>
                <a:lnTo>
                  <a:pt x="862" y="4862"/>
                </a:lnTo>
                <a:lnTo>
                  <a:pt x="856" y="4830"/>
                </a:lnTo>
                <a:lnTo>
                  <a:pt x="849" y="4791"/>
                </a:lnTo>
                <a:lnTo>
                  <a:pt x="840" y="4747"/>
                </a:lnTo>
                <a:lnTo>
                  <a:pt x="830" y="4698"/>
                </a:lnTo>
                <a:lnTo>
                  <a:pt x="820" y="4645"/>
                </a:lnTo>
                <a:lnTo>
                  <a:pt x="809" y="4591"/>
                </a:lnTo>
                <a:lnTo>
                  <a:pt x="797" y="4533"/>
                </a:lnTo>
                <a:lnTo>
                  <a:pt x="787" y="4476"/>
                </a:lnTo>
                <a:lnTo>
                  <a:pt x="775" y="4418"/>
                </a:lnTo>
                <a:lnTo>
                  <a:pt x="765" y="4361"/>
                </a:lnTo>
                <a:lnTo>
                  <a:pt x="753" y="4306"/>
                </a:lnTo>
                <a:lnTo>
                  <a:pt x="743" y="4255"/>
                </a:lnTo>
                <a:lnTo>
                  <a:pt x="734" y="4207"/>
                </a:lnTo>
                <a:lnTo>
                  <a:pt x="727" y="4165"/>
                </a:lnTo>
                <a:lnTo>
                  <a:pt x="719" y="4128"/>
                </a:lnTo>
                <a:lnTo>
                  <a:pt x="713" y="4097"/>
                </a:lnTo>
                <a:lnTo>
                  <a:pt x="706" y="4060"/>
                </a:lnTo>
                <a:lnTo>
                  <a:pt x="693" y="4045"/>
                </a:lnTo>
                <a:lnTo>
                  <a:pt x="675" y="4028"/>
                </a:lnTo>
                <a:lnTo>
                  <a:pt x="657" y="4008"/>
                </a:lnTo>
                <a:lnTo>
                  <a:pt x="638" y="3989"/>
                </a:lnTo>
                <a:lnTo>
                  <a:pt x="621" y="3970"/>
                </a:lnTo>
                <a:lnTo>
                  <a:pt x="604" y="3954"/>
                </a:lnTo>
                <a:lnTo>
                  <a:pt x="590" y="3941"/>
                </a:lnTo>
                <a:lnTo>
                  <a:pt x="581" y="3930"/>
                </a:lnTo>
                <a:lnTo>
                  <a:pt x="541" y="3890"/>
                </a:lnTo>
                <a:lnTo>
                  <a:pt x="529" y="3882"/>
                </a:lnTo>
                <a:lnTo>
                  <a:pt x="485" y="3864"/>
                </a:lnTo>
                <a:lnTo>
                  <a:pt x="448" y="3851"/>
                </a:lnTo>
                <a:lnTo>
                  <a:pt x="411" y="3836"/>
                </a:lnTo>
                <a:lnTo>
                  <a:pt x="339" y="3809"/>
                </a:lnTo>
                <a:lnTo>
                  <a:pt x="268" y="3783"/>
                </a:lnTo>
                <a:lnTo>
                  <a:pt x="254" y="3777"/>
                </a:lnTo>
                <a:lnTo>
                  <a:pt x="221" y="3765"/>
                </a:lnTo>
                <a:lnTo>
                  <a:pt x="205" y="3764"/>
                </a:lnTo>
                <a:lnTo>
                  <a:pt x="193" y="3765"/>
                </a:lnTo>
                <a:lnTo>
                  <a:pt x="167" y="3777"/>
                </a:lnTo>
                <a:lnTo>
                  <a:pt x="155" y="3781"/>
                </a:lnTo>
                <a:lnTo>
                  <a:pt x="134" y="3784"/>
                </a:lnTo>
                <a:lnTo>
                  <a:pt x="115" y="3783"/>
                </a:lnTo>
                <a:lnTo>
                  <a:pt x="96" y="3777"/>
                </a:lnTo>
                <a:lnTo>
                  <a:pt x="80" y="3768"/>
                </a:lnTo>
                <a:lnTo>
                  <a:pt x="66" y="3753"/>
                </a:lnTo>
                <a:lnTo>
                  <a:pt x="57" y="3736"/>
                </a:lnTo>
                <a:lnTo>
                  <a:pt x="56" y="3721"/>
                </a:lnTo>
                <a:lnTo>
                  <a:pt x="55" y="3705"/>
                </a:lnTo>
                <a:lnTo>
                  <a:pt x="55" y="3699"/>
                </a:lnTo>
                <a:lnTo>
                  <a:pt x="56" y="3690"/>
                </a:lnTo>
                <a:lnTo>
                  <a:pt x="60" y="3683"/>
                </a:lnTo>
                <a:lnTo>
                  <a:pt x="63" y="3678"/>
                </a:lnTo>
                <a:lnTo>
                  <a:pt x="68" y="3675"/>
                </a:lnTo>
                <a:lnTo>
                  <a:pt x="72" y="3671"/>
                </a:lnTo>
                <a:lnTo>
                  <a:pt x="77" y="3668"/>
                </a:lnTo>
                <a:lnTo>
                  <a:pt x="81" y="3663"/>
                </a:lnTo>
                <a:lnTo>
                  <a:pt x="97" y="3652"/>
                </a:lnTo>
                <a:lnTo>
                  <a:pt x="115" y="3646"/>
                </a:lnTo>
                <a:lnTo>
                  <a:pt x="134" y="3646"/>
                </a:lnTo>
                <a:lnTo>
                  <a:pt x="152" y="3650"/>
                </a:lnTo>
                <a:lnTo>
                  <a:pt x="168" y="3660"/>
                </a:lnTo>
                <a:lnTo>
                  <a:pt x="181" y="3675"/>
                </a:lnTo>
                <a:lnTo>
                  <a:pt x="189" y="3688"/>
                </a:lnTo>
                <a:lnTo>
                  <a:pt x="195" y="3702"/>
                </a:lnTo>
                <a:lnTo>
                  <a:pt x="202" y="3715"/>
                </a:lnTo>
                <a:lnTo>
                  <a:pt x="211" y="3725"/>
                </a:lnTo>
                <a:lnTo>
                  <a:pt x="237" y="3742"/>
                </a:lnTo>
                <a:lnTo>
                  <a:pt x="264" y="3755"/>
                </a:lnTo>
                <a:lnTo>
                  <a:pt x="326" y="3783"/>
                </a:lnTo>
                <a:lnTo>
                  <a:pt x="389" y="3809"/>
                </a:lnTo>
                <a:lnTo>
                  <a:pt x="460" y="3834"/>
                </a:lnTo>
                <a:lnTo>
                  <a:pt x="483" y="3843"/>
                </a:lnTo>
                <a:lnTo>
                  <a:pt x="507" y="3846"/>
                </a:lnTo>
                <a:lnTo>
                  <a:pt x="513" y="3842"/>
                </a:lnTo>
                <a:lnTo>
                  <a:pt x="517" y="3833"/>
                </a:lnTo>
                <a:lnTo>
                  <a:pt x="520" y="3820"/>
                </a:lnTo>
                <a:lnTo>
                  <a:pt x="522" y="3802"/>
                </a:lnTo>
                <a:lnTo>
                  <a:pt x="522" y="3784"/>
                </a:lnTo>
                <a:lnTo>
                  <a:pt x="523" y="3765"/>
                </a:lnTo>
                <a:lnTo>
                  <a:pt x="525" y="3712"/>
                </a:lnTo>
                <a:lnTo>
                  <a:pt x="525" y="3657"/>
                </a:lnTo>
                <a:lnTo>
                  <a:pt x="523" y="3604"/>
                </a:lnTo>
                <a:lnTo>
                  <a:pt x="523" y="3573"/>
                </a:lnTo>
                <a:lnTo>
                  <a:pt x="520" y="3541"/>
                </a:lnTo>
                <a:lnTo>
                  <a:pt x="519" y="3537"/>
                </a:lnTo>
                <a:lnTo>
                  <a:pt x="507" y="3525"/>
                </a:lnTo>
                <a:lnTo>
                  <a:pt x="504" y="3520"/>
                </a:lnTo>
                <a:lnTo>
                  <a:pt x="503" y="3516"/>
                </a:lnTo>
                <a:lnTo>
                  <a:pt x="503" y="3509"/>
                </a:lnTo>
                <a:lnTo>
                  <a:pt x="501" y="3504"/>
                </a:lnTo>
                <a:lnTo>
                  <a:pt x="483" y="3486"/>
                </a:lnTo>
                <a:lnTo>
                  <a:pt x="473" y="3478"/>
                </a:lnTo>
                <a:lnTo>
                  <a:pt x="466" y="3467"/>
                </a:lnTo>
                <a:lnTo>
                  <a:pt x="461" y="3453"/>
                </a:lnTo>
                <a:lnTo>
                  <a:pt x="458" y="3436"/>
                </a:lnTo>
                <a:lnTo>
                  <a:pt x="458" y="3420"/>
                </a:lnTo>
                <a:lnTo>
                  <a:pt x="461" y="3404"/>
                </a:lnTo>
                <a:lnTo>
                  <a:pt x="467" y="3388"/>
                </a:lnTo>
                <a:lnTo>
                  <a:pt x="475" y="3371"/>
                </a:lnTo>
                <a:lnTo>
                  <a:pt x="485" y="3358"/>
                </a:lnTo>
                <a:lnTo>
                  <a:pt x="491" y="3354"/>
                </a:lnTo>
                <a:lnTo>
                  <a:pt x="498" y="3348"/>
                </a:lnTo>
                <a:lnTo>
                  <a:pt x="519" y="3333"/>
                </a:lnTo>
                <a:lnTo>
                  <a:pt x="540" y="3323"/>
                </a:lnTo>
                <a:lnTo>
                  <a:pt x="547" y="3321"/>
                </a:lnTo>
                <a:lnTo>
                  <a:pt x="550" y="3323"/>
                </a:lnTo>
                <a:lnTo>
                  <a:pt x="556" y="3332"/>
                </a:lnTo>
                <a:lnTo>
                  <a:pt x="565" y="3339"/>
                </a:lnTo>
                <a:lnTo>
                  <a:pt x="576" y="3343"/>
                </a:lnTo>
                <a:lnTo>
                  <a:pt x="585" y="3349"/>
                </a:lnTo>
                <a:lnTo>
                  <a:pt x="603" y="3366"/>
                </a:lnTo>
                <a:lnTo>
                  <a:pt x="616" y="3383"/>
                </a:lnTo>
                <a:lnTo>
                  <a:pt x="624" y="3402"/>
                </a:lnTo>
                <a:lnTo>
                  <a:pt x="626" y="3425"/>
                </a:lnTo>
                <a:lnTo>
                  <a:pt x="622" y="3448"/>
                </a:lnTo>
                <a:lnTo>
                  <a:pt x="615" y="3467"/>
                </a:lnTo>
                <a:lnTo>
                  <a:pt x="604" y="3485"/>
                </a:lnTo>
                <a:lnTo>
                  <a:pt x="588" y="3498"/>
                </a:lnTo>
                <a:lnTo>
                  <a:pt x="575" y="3506"/>
                </a:lnTo>
                <a:lnTo>
                  <a:pt x="565" y="3513"/>
                </a:lnTo>
                <a:lnTo>
                  <a:pt x="556" y="3525"/>
                </a:lnTo>
                <a:lnTo>
                  <a:pt x="548" y="3541"/>
                </a:lnTo>
                <a:lnTo>
                  <a:pt x="545" y="3560"/>
                </a:lnTo>
                <a:lnTo>
                  <a:pt x="545" y="3599"/>
                </a:lnTo>
                <a:lnTo>
                  <a:pt x="544" y="3634"/>
                </a:lnTo>
                <a:lnTo>
                  <a:pt x="544" y="3671"/>
                </a:lnTo>
                <a:lnTo>
                  <a:pt x="541" y="3739"/>
                </a:lnTo>
                <a:lnTo>
                  <a:pt x="541" y="3806"/>
                </a:lnTo>
                <a:lnTo>
                  <a:pt x="544" y="3834"/>
                </a:lnTo>
                <a:lnTo>
                  <a:pt x="550" y="3859"/>
                </a:lnTo>
                <a:lnTo>
                  <a:pt x="563" y="3882"/>
                </a:lnTo>
                <a:lnTo>
                  <a:pt x="582" y="3902"/>
                </a:lnTo>
                <a:lnTo>
                  <a:pt x="637" y="3957"/>
                </a:lnTo>
                <a:lnTo>
                  <a:pt x="654" y="3973"/>
                </a:lnTo>
                <a:lnTo>
                  <a:pt x="672" y="3991"/>
                </a:lnTo>
                <a:lnTo>
                  <a:pt x="690" y="4007"/>
                </a:lnTo>
                <a:lnTo>
                  <a:pt x="705" y="4020"/>
                </a:lnTo>
                <a:lnTo>
                  <a:pt x="703" y="3983"/>
                </a:lnTo>
                <a:lnTo>
                  <a:pt x="703" y="3890"/>
                </a:lnTo>
                <a:lnTo>
                  <a:pt x="705" y="3843"/>
                </a:lnTo>
                <a:lnTo>
                  <a:pt x="706" y="3799"/>
                </a:lnTo>
                <a:lnTo>
                  <a:pt x="706" y="3647"/>
                </a:lnTo>
                <a:lnTo>
                  <a:pt x="712" y="3397"/>
                </a:lnTo>
                <a:lnTo>
                  <a:pt x="716" y="3209"/>
                </a:lnTo>
                <a:lnTo>
                  <a:pt x="694" y="3186"/>
                </a:lnTo>
                <a:lnTo>
                  <a:pt x="675" y="3165"/>
                </a:lnTo>
                <a:lnTo>
                  <a:pt x="660" y="3144"/>
                </a:lnTo>
                <a:lnTo>
                  <a:pt x="644" y="3125"/>
                </a:lnTo>
                <a:lnTo>
                  <a:pt x="629" y="3106"/>
                </a:lnTo>
                <a:lnTo>
                  <a:pt x="610" y="3084"/>
                </a:lnTo>
                <a:lnTo>
                  <a:pt x="588" y="3060"/>
                </a:lnTo>
                <a:lnTo>
                  <a:pt x="562" y="3038"/>
                </a:lnTo>
                <a:lnTo>
                  <a:pt x="534" y="3021"/>
                </a:lnTo>
                <a:lnTo>
                  <a:pt x="506" y="3009"/>
                </a:lnTo>
                <a:lnTo>
                  <a:pt x="476" y="2998"/>
                </a:lnTo>
                <a:lnTo>
                  <a:pt x="476" y="2995"/>
                </a:lnTo>
                <a:lnTo>
                  <a:pt x="483" y="2990"/>
                </a:lnTo>
                <a:lnTo>
                  <a:pt x="495" y="2984"/>
                </a:lnTo>
                <a:lnTo>
                  <a:pt x="514" y="2975"/>
                </a:lnTo>
                <a:lnTo>
                  <a:pt x="537" y="2966"/>
                </a:lnTo>
                <a:lnTo>
                  <a:pt x="563" y="2957"/>
                </a:lnTo>
                <a:lnTo>
                  <a:pt x="593" y="2950"/>
                </a:lnTo>
                <a:lnTo>
                  <a:pt x="625" y="2944"/>
                </a:lnTo>
                <a:lnTo>
                  <a:pt x="660" y="2941"/>
                </a:lnTo>
                <a:lnTo>
                  <a:pt x="696" y="2939"/>
                </a:lnTo>
                <a:lnTo>
                  <a:pt x="733" y="2944"/>
                </a:lnTo>
                <a:lnTo>
                  <a:pt x="734" y="2931"/>
                </a:lnTo>
                <a:lnTo>
                  <a:pt x="736" y="2914"/>
                </a:lnTo>
                <a:lnTo>
                  <a:pt x="736" y="2858"/>
                </a:lnTo>
                <a:lnTo>
                  <a:pt x="744" y="2721"/>
                </a:lnTo>
                <a:lnTo>
                  <a:pt x="750" y="2600"/>
                </a:lnTo>
                <a:lnTo>
                  <a:pt x="755" y="2540"/>
                </a:lnTo>
                <a:lnTo>
                  <a:pt x="761" y="2479"/>
                </a:lnTo>
                <a:lnTo>
                  <a:pt x="753" y="2472"/>
                </a:lnTo>
                <a:lnTo>
                  <a:pt x="741" y="2462"/>
                </a:lnTo>
                <a:lnTo>
                  <a:pt x="725" y="2447"/>
                </a:lnTo>
                <a:lnTo>
                  <a:pt x="706" y="2431"/>
                </a:lnTo>
                <a:lnTo>
                  <a:pt x="685" y="2416"/>
                </a:lnTo>
                <a:lnTo>
                  <a:pt x="665" y="2398"/>
                </a:lnTo>
                <a:lnTo>
                  <a:pt x="643" y="2382"/>
                </a:lnTo>
                <a:lnTo>
                  <a:pt x="624" y="2366"/>
                </a:lnTo>
                <a:lnTo>
                  <a:pt x="606" y="2353"/>
                </a:lnTo>
                <a:lnTo>
                  <a:pt x="593" y="2341"/>
                </a:lnTo>
                <a:lnTo>
                  <a:pt x="582" y="2333"/>
                </a:lnTo>
                <a:lnTo>
                  <a:pt x="578" y="2331"/>
                </a:lnTo>
                <a:lnTo>
                  <a:pt x="554" y="2316"/>
                </a:lnTo>
                <a:lnTo>
                  <a:pt x="531" y="2307"/>
                </a:lnTo>
                <a:lnTo>
                  <a:pt x="504" y="2304"/>
                </a:lnTo>
                <a:lnTo>
                  <a:pt x="476" y="2305"/>
                </a:lnTo>
                <a:lnTo>
                  <a:pt x="408" y="2317"/>
                </a:lnTo>
                <a:lnTo>
                  <a:pt x="342" y="2332"/>
                </a:lnTo>
                <a:lnTo>
                  <a:pt x="307" y="2339"/>
                </a:lnTo>
                <a:lnTo>
                  <a:pt x="273" y="2347"/>
                </a:lnTo>
                <a:lnTo>
                  <a:pt x="255" y="2351"/>
                </a:lnTo>
                <a:lnTo>
                  <a:pt x="234" y="2354"/>
                </a:lnTo>
                <a:lnTo>
                  <a:pt x="217" y="2360"/>
                </a:lnTo>
                <a:lnTo>
                  <a:pt x="200" y="2369"/>
                </a:lnTo>
                <a:lnTo>
                  <a:pt x="193" y="2378"/>
                </a:lnTo>
                <a:lnTo>
                  <a:pt x="189" y="2387"/>
                </a:lnTo>
                <a:lnTo>
                  <a:pt x="186" y="2395"/>
                </a:lnTo>
                <a:lnTo>
                  <a:pt x="181" y="2406"/>
                </a:lnTo>
                <a:lnTo>
                  <a:pt x="171" y="2423"/>
                </a:lnTo>
                <a:lnTo>
                  <a:pt x="156" y="2437"/>
                </a:lnTo>
                <a:lnTo>
                  <a:pt x="139" y="2448"/>
                </a:lnTo>
                <a:lnTo>
                  <a:pt x="116" y="2457"/>
                </a:lnTo>
                <a:lnTo>
                  <a:pt x="94" y="2459"/>
                </a:lnTo>
                <a:lnTo>
                  <a:pt x="72" y="2454"/>
                </a:lnTo>
                <a:lnTo>
                  <a:pt x="53" y="2444"/>
                </a:lnTo>
                <a:lnTo>
                  <a:pt x="34" y="2429"/>
                </a:lnTo>
                <a:lnTo>
                  <a:pt x="28" y="2420"/>
                </a:lnTo>
                <a:lnTo>
                  <a:pt x="21" y="2412"/>
                </a:lnTo>
                <a:lnTo>
                  <a:pt x="13" y="2404"/>
                </a:lnTo>
                <a:lnTo>
                  <a:pt x="3" y="2400"/>
                </a:lnTo>
                <a:lnTo>
                  <a:pt x="0" y="2397"/>
                </a:lnTo>
                <a:lnTo>
                  <a:pt x="0" y="2390"/>
                </a:lnTo>
                <a:lnTo>
                  <a:pt x="3" y="2379"/>
                </a:lnTo>
                <a:lnTo>
                  <a:pt x="12" y="2356"/>
                </a:lnTo>
                <a:lnTo>
                  <a:pt x="25" y="2329"/>
                </a:lnTo>
                <a:lnTo>
                  <a:pt x="35" y="2317"/>
                </a:lnTo>
                <a:lnTo>
                  <a:pt x="50" y="2307"/>
                </a:lnTo>
                <a:lnTo>
                  <a:pt x="66" y="2298"/>
                </a:lnTo>
                <a:lnTo>
                  <a:pt x="85" y="2292"/>
                </a:lnTo>
                <a:lnTo>
                  <a:pt x="108" y="2289"/>
                </a:lnTo>
                <a:lnTo>
                  <a:pt x="130" y="2291"/>
                </a:lnTo>
                <a:lnTo>
                  <a:pt x="142" y="2297"/>
                </a:lnTo>
                <a:lnTo>
                  <a:pt x="152" y="2304"/>
                </a:lnTo>
                <a:lnTo>
                  <a:pt x="162" y="2313"/>
                </a:lnTo>
                <a:lnTo>
                  <a:pt x="172" y="2319"/>
                </a:lnTo>
                <a:lnTo>
                  <a:pt x="177" y="2320"/>
                </a:lnTo>
                <a:lnTo>
                  <a:pt x="189" y="2320"/>
                </a:lnTo>
                <a:lnTo>
                  <a:pt x="193" y="2322"/>
                </a:lnTo>
                <a:lnTo>
                  <a:pt x="196" y="2323"/>
                </a:lnTo>
                <a:lnTo>
                  <a:pt x="199" y="2326"/>
                </a:lnTo>
                <a:lnTo>
                  <a:pt x="202" y="2328"/>
                </a:lnTo>
                <a:lnTo>
                  <a:pt x="203" y="2331"/>
                </a:lnTo>
                <a:lnTo>
                  <a:pt x="206" y="2332"/>
                </a:lnTo>
                <a:lnTo>
                  <a:pt x="211" y="2332"/>
                </a:lnTo>
                <a:lnTo>
                  <a:pt x="242" y="2329"/>
                </a:lnTo>
                <a:lnTo>
                  <a:pt x="274" y="2325"/>
                </a:lnTo>
                <a:lnTo>
                  <a:pt x="327" y="2316"/>
                </a:lnTo>
                <a:lnTo>
                  <a:pt x="382" y="2307"/>
                </a:lnTo>
                <a:lnTo>
                  <a:pt x="432" y="2295"/>
                </a:lnTo>
                <a:lnTo>
                  <a:pt x="451" y="2291"/>
                </a:lnTo>
                <a:lnTo>
                  <a:pt x="469" y="2288"/>
                </a:lnTo>
                <a:lnTo>
                  <a:pt x="485" y="2283"/>
                </a:lnTo>
                <a:lnTo>
                  <a:pt x="498" y="2279"/>
                </a:lnTo>
                <a:lnTo>
                  <a:pt x="507" y="2273"/>
                </a:lnTo>
                <a:lnTo>
                  <a:pt x="509" y="2266"/>
                </a:lnTo>
                <a:lnTo>
                  <a:pt x="504" y="2251"/>
                </a:lnTo>
                <a:lnTo>
                  <a:pt x="489" y="2221"/>
                </a:lnTo>
                <a:lnTo>
                  <a:pt x="472" y="2189"/>
                </a:lnTo>
                <a:lnTo>
                  <a:pt x="453" y="2157"/>
                </a:lnTo>
                <a:lnTo>
                  <a:pt x="417" y="2102"/>
                </a:lnTo>
                <a:lnTo>
                  <a:pt x="380" y="2047"/>
                </a:lnTo>
                <a:lnTo>
                  <a:pt x="317" y="2030"/>
                </a:lnTo>
                <a:lnTo>
                  <a:pt x="254" y="2014"/>
                </a:lnTo>
                <a:lnTo>
                  <a:pt x="236" y="2009"/>
                </a:lnTo>
                <a:lnTo>
                  <a:pt x="215" y="2003"/>
                </a:lnTo>
                <a:lnTo>
                  <a:pt x="193" y="1999"/>
                </a:lnTo>
                <a:lnTo>
                  <a:pt x="171" y="1996"/>
                </a:lnTo>
                <a:lnTo>
                  <a:pt x="150" y="1999"/>
                </a:lnTo>
                <a:lnTo>
                  <a:pt x="131" y="2006"/>
                </a:lnTo>
                <a:lnTo>
                  <a:pt x="109" y="2016"/>
                </a:lnTo>
                <a:lnTo>
                  <a:pt x="85" y="2021"/>
                </a:lnTo>
                <a:lnTo>
                  <a:pt x="62" y="2019"/>
                </a:lnTo>
                <a:lnTo>
                  <a:pt x="40" y="2014"/>
                </a:lnTo>
                <a:lnTo>
                  <a:pt x="22" y="2002"/>
                </a:lnTo>
                <a:lnTo>
                  <a:pt x="12" y="1987"/>
                </a:lnTo>
                <a:lnTo>
                  <a:pt x="7" y="1966"/>
                </a:lnTo>
                <a:lnTo>
                  <a:pt x="6" y="1946"/>
                </a:lnTo>
                <a:lnTo>
                  <a:pt x="12" y="1924"/>
                </a:lnTo>
                <a:lnTo>
                  <a:pt x="21" y="1904"/>
                </a:lnTo>
                <a:lnTo>
                  <a:pt x="35" y="1888"/>
                </a:lnTo>
                <a:lnTo>
                  <a:pt x="56" y="1878"/>
                </a:lnTo>
                <a:lnTo>
                  <a:pt x="80" y="1873"/>
                </a:lnTo>
                <a:lnTo>
                  <a:pt x="105" y="1876"/>
                </a:lnTo>
                <a:lnTo>
                  <a:pt x="127" y="1884"/>
                </a:lnTo>
                <a:lnTo>
                  <a:pt x="144" y="1896"/>
                </a:lnTo>
                <a:lnTo>
                  <a:pt x="155" y="1907"/>
                </a:lnTo>
                <a:lnTo>
                  <a:pt x="172" y="1947"/>
                </a:lnTo>
                <a:lnTo>
                  <a:pt x="183" y="1960"/>
                </a:lnTo>
                <a:lnTo>
                  <a:pt x="196" y="1969"/>
                </a:lnTo>
                <a:lnTo>
                  <a:pt x="211" y="1975"/>
                </a:lnTo>
                <a:lnTo>
                  <a:pt x="227" y="1981"/>
                </a:lnTo>
                <a:lnTo>
                  <a:pt x="295" y="2003"/>
                </a:lnTo>
                <a:lnTo>
                  <a:pt x="363" y="2024"/>
                </a:lnTo>
                <a:lnTo>
                  <a:pt x="351" y="2009"/>
                </a:lnTo>
                <a:lnTo>
                  <a:pt x="338" y="1996"/>
                </a:lnTo>
                <a:lnTo>
                  <a:pt x="326" y="1988"/>
                </a:lnTo>
                <a:lnTo>
                  <a:pt x="313" y="1983"/>
                </a:lnTo>
                <a:lnTo>
                  <a:pt x="298" y="1980"/>
                </a:lnTo>
                <a:lnTo>
                  <a:pt x="284" y="1974"/>
                </a:lnTo>
                <a:lnTo>
                  <a:pt x="267" y="1963"/>
                </a:lnTo>
                <a:lnTo>
                  <a:pt x="254" y="1950"/>
                </a:lnTo>
                <a:lnTo>
                  <a:pt x="246" y="1934"/>
                </a:lnTo>
                <a:lnTo>
                  <a:pt x="243" y="1916"/>
                </a:lnTo>
                <a:lnTo>
                  <a:pt x="245" y="1897"/>
                </a:lnTo>
                <a:lnTo>
                  <a:pt x="254" y="1878"/>
                </a:lnTo>
                <a:lnTo>
                  <a:pt x="258" y="1872"/>
                </a:lnTo>
                <a:lnTo>
                  <a:pt x="267" y="1857"/>
                </a:lnTo>
                <a:lnTo>
                  <a:pt x="270" y="1854"/>
                </a:lnTo>
                <a:lnTo>
                  <a:pt x="277" y="1850"/>
                </a:lnTo>
                <a:lnTo>
                  <a:pt x="284" y="1847"/>
                </a:lnTo>
                <a:lnTo>
                  <a:pt x="290" y="1845"/>
                </a:lnTo>
                <a:lnTo>
                  <a:pt x="305" y="1844"/>
                </a:lnTo>
                <a:lnTo>
                  <a:pt x="321" y="1843"/>
                </a:lnTo>
                <a:lnTo>
                  <a:pt x="342" y="1848"/>
                </a:lnTo>
                <a:lnTo>
                  <a:pt x="357" y="1859"/>
                </a:lnTo>
                <a:lnTo>
                  <a:pt x="370" y="1872"/>
                </a:lnTo>
                <a:lnTo>
                  <a:pt x="377" y="1890"/>
                </a:lnTo>
                <a:lnTo>
                  <a:pt x="382" y="1909"/>
                </a:lnTo>
                <a:lnTo>
                  <a:pt x="383" y="1929"/>
                </a:lnTo>
                <a:lnTo>
                  <a:pt x="380" y="1947"/>
                </a:lnTo>
                <a:lnTo>
                  <a:pt x="376" y="1966"/>
                </a:lnTo>
                <a:lnTo>
                  <a:pt x="374" y="1984"/>
                </a:lnTo>
                <a:lnTo>
                  <a:pt x="382" y="2002"/>
                </a:lnTo>
                <a:lnTo>
                  <a:pt x="391" y="2018"/>
                </a:lnTo>
                <a:lnTo>
                  <a:pt x="401" y="2036"/>
                </a:lnTo>
                <a:lnTo>
                  <a:pt x="461" y="2050"/>
                </a:lnTo>
                <a:lnTo>
                  <a:pt x="519" y="2068"/>
                </a:lnTo>
                <a:lnTo>
                  <a:pt x="523" y="2070"/>
                </a:lnTo>
                <a:lnTo>
                  <a:pt x="532" y="2071"/>
                </a:lnTo>
                <a:lnTo>
                  <a:pt x="542" y="2073"/>
                </a:lnTo>
                <a:lnTo>
                  <a:pt x="551" y="2073"/>
                </a:lnTo>
                <a:lnTo>
                  <a:pt x="559" y="2071"/>
                </a:lnTo>
                <a:lnTo>
                  <a:pt x="559" y="2068"/>
                </a:lnTo>
                <a:lnTo>
                  <a:pt x="520" y="2012"/>
                </a:lnTo>
                <a:lnTo>
                  <a:pt x="481" y="1950"/>
                </a:lnTo>
                <a:lnTo>
                  <a:pt x="436" y="1888"/>
                </a:lnTo>
                <a:lnTo>
                  <a:pt x="430" y="1878"/>
                </a:lnTo>
                <a:lnTo>
                  <a:pt x="422" y="1865"/>
                </a:lnTo>
                <a:lnTo>
                  <a:pt x="411" y="1848"/>
                </a:lnTo>
                <a:lnTo>
                  <a:pt x="401" y="1834"/>
                </a:lnTo>
                <a:lnTo>
                  <a:pt x="389" y="1819"/>
                </a:lnTo>
                <a:lnTo>
                  <a:pt x="380" y="1809"/>
                </a:lnTo>
                <a:lnTo>
                  <a:pt x="373" y="1803"/>
                </a:lnTo>
                <a:lnTo>
                  <a:pt x="355" y="1800"/>
                </a:lnTo>
                <a:lnTo>
                  <a:pt x="338" y="1798"/>
                </a:lnTo>
                <a:lnTo>
                  <a:pt x="320" y="1800"/>
                </a:lnTo>
                <a:lnTo>
                  <a:pt x="302" y="1797"/>
                </a:lnTo>
                <a:lnTo>
                  <a:pt x="284" y="1791"/>
                </a:lnTo>
                <a:lnTo>
                  <a:pt x="268" y="1779"/>
                </a:lnTo>
                <a:lnTo>
                  <a:pt x="255" y="1764"/>
                </a:lnTo>
                <a:lnTo>
                  <a:pt x="248" y="1747"/>
                </a:lnTo>
                <a:lnTo>
                  <a:pt x="243" y="1729"/>
                </a:lnTo>
                <a:lnTo>
                  <a:pt x="243" y="1708"/>
                </a:lnTo>
                <a:lnTo>
                  <a:pt x="249" y="1688"/>
                </a:lnTo>
                <a:lnTo>
                  <a:pt x="259" y="1671"/>
                </a:lnTo>
                <a:lnTo>
                  <a:pt x="276" y="1657"/>
                </a:lnTo>
                <a:lnTo>
                  <a:pt x="293" y="1645"/>
                </a:lnTo>
                <a:lnTo>
                  <a:pt x="313" y="1636"/>
                </a:lnTo>
                <a:lnTo>
                  <a:pt x="333" y="1632"/>
                </a:lnTo>
                <a:lnTo>
                  <a:pt x="352" y="1629"/>
                </a:lnTo>
                <a:lnTo>
                  <a:pt x="370" y="1630"/>
                </a:lnTo>
                <a:lnTo>
                  <a:pt x="383" y="1635"/>
                </a:lnTo>
                <a:lnTo>
                  <a:pt x="404" y="1649"/>
                </a:lnTo>
                <a:lnTo>
                  <a:pt x="419" y="1669"/>
                </a:lnTo>
                <a:lnTo>
                  <a:pt x="426" y="1692"/>
                </a:lnTo>
                <a:lnTo>
                  <a:pt x="427" y="1716"/>
                </a:lnTo>
                <a:lnTo>
                  <a:pt x="425" y="1728"/>
                </a:lnTo>
                <a:lnTo>
                  <a:pt x="419" y="1741"/>
                </a:lnTo>
                <a:lnTo>
                  <a:pt x="411" y="1756"/>
                </a:lnTo>
                <a:lnTo>
                  <a:pt x="407" y="1769"/>
                </a:lnTo>
                <a:lnTo>
                  <a:pt x="404" y="1782"/>
                </a:lnTo>
                <a:lnTo>
                  <a:pt x="405" y="1794"/>
                </a:lnTo>
                <a:lnTo>
                  <a:pt x="408" y="1800"/>
                </a:lnTo>
                <a:lnTo>
                  <a:pt x="414" y="1810"/>
                </a:lnTo>
                <a:lnTo>
                  <a:pt x="422" y="1822"/>
                </a:lnTo>
                <a:lnTo>
                  <a:pt x="430" y="1837"/>
                </a:lnTo>
                <a:lnTo>
                  <a:pt x="439" y="1850"/>
                </a:lnTo>
                <a:lnTo>
                  <a:pt x="448" y="1860"/>
                </a:lnTo>
                <a:lnTo>
                  <a:pt x="454" y="1869"/>
                </a:lnTo>
                <a:lnTo>
                  <a:pt x="458" y="1871"/>
                </a:lnTo>
                <a:lnTo>
                  <a:pt x="463" y="1866"/>
                </a:lnTo>
                <a:lnTo>
                  <a:pt x="467" y="1857"/>
                </a:lnTo>
                <a:lnTo>
                  <a:pt x="473" y="1848"/>
                </a:lnTo>
                <a:lnTo>
                  <a:pt x="478" y="1843"/>
                </a:lnTo>
                <a:lnTo>
                  <a:pt x="485" y="1837"/>
                </a:lnTo>
                <a:lnTo>
                  <a:pt x="494" y="1829"/>
                </a:lnTo>
                <a:lnTo>
                  <a:pt x="506" y="1820"/>
                </a:lnTo>
                <a:lnTo>
                  <a:pt x="514" y="1814"/>
                </a:lnTo>
                <a:lnTo>
                  <a:pt x="522" y="1812"/>
                </a:lnTo>
                <a:lnTo>
                  <a:pt x="540" y="1810"/>
                </a:lnTo>
                <a:lnTo>
                  <a:pt x="557" y="1807"/>
                </a:lnTo>
                <a:lnTo>
                  <a:pt x="575" y="1806"/>
                </a:lnTo>
                <a:lnTo>
                  <a:pt x="593" y="1807"/>
                </a:lnTo>
                <a:lnTo>
                  <a:pt x="597" y="1809"/>
                </a:lnTo>
                <a:lnTo>
                  <a:pt x="612" y="1814"/>
                </a:lnTo>
                <a:lnTo>
                  <a:pt x="616" y="1814"/>
                </a:lnTo>
                <a:lnTo>
                  <a:pt x="621" y="1807"/>
                </a:lnTo>
                <a:lnTo>
                  <a:pt x="622" y="1794"/>
                </a:lnTo>
                <a:lnTo>
                  <a:pt x="624" y="1779"/>
                </a:lnTo>
                <a:lnTo>
                  <a:pt x="624" y="1756"/>
                </a:lnTo>
                <a:lnTo>
                  <a:pt x="625" y="1735"/>
                </a:lnTo>
                <a:lnTo>
                  <a:pt x="625" y="1714"/>
                </a:lnTo>
                <a:lnTo>
                  <a:pt x="622" y="1694"/>
                </a:lnTo>
                <a:lnTo>
                  <a:pt x="616" y="1680"/>
                </a:lnTo>
                <a:lnTo>
                  <a:pt x="607" y="1671"/>
                </a:lnTo>
                <a:lnTo>
                  <a:pt x="587" y="1654"/>
                </a:lnTo>
                <a:lnTo>
                  <a:pt x="573" y="1638"/>
                </a:lnTo>
                <a:lnTo>
                  <a:pt x="565" y="1618"/>
                </a:lnTo>
                <a:lnTo>
                  <a:pt x="563" y="1596"/>
                </a:lnTo>
                <a:lnTo>
                  <a:pt x="566" y="1580"/>
                </a:lnTo>
                <a:lnTo>
                  <a:pt x="575" y="1562"/>
                </a:lnTo>
                <a:lnTo>
                  <a:pt x="588" y="1546"/>
                </a:lnTo>
                <a:lnTo>
                  <a:pt x="604" y="1530"/>
                </a:lnTo>
                <a:lnTo>
                  <a:pt x="624" y="1518"/>
                </a:lnTo>
                <a:lnTo>
                  <a:pt x="644" y="1512"/>
                </a:lnTo>
                <a:lnTo>
                  <a:pt x="668" y="1512"/>
                </a:lnTo>
                <a:lnTo>
                  <a:pt x="691" y="1521"/>
                </a:lnTo>
                <a:lnTo>
                  <a:pt x="708" y="1533"/>
                </a:lnTo>
                <a:lnTo>
                  <a:pt x="721" y="1545"/>
                </a:lnTo>
                <a:lnTo>
                  <a:pt x="731" y="1559"/>
                </a:lnTo>
                <a:lnTo>
                  <a:pt x="737" y="1576"/>
                </a:lnTo>
                <a:lnTo>
                  <a:pt x="737" y="1595"/>
                </a:lnTo>
                <a:lnTo>
                  <a:pt x="731" y="1615"/>
                </a:lnTo>
                <a:lnTo>
                  <a:pt x="722" y="1632"/>
                </a:lnTo>
                <a:lnTo>
                  <a:pt x="709" y="1646"/>
                </a:lnTo>
                <a:lnTo>
                  <a:pt x="696" y="1660"/>
                </a:lnTo>
                <a:lnTo>
                  <a:pt x="681" y="1671"/>
                </a:lnTo>
                <a:lnTo>
                  <a:pt x="669" y="1686"/>
                </a:lnTo>
                <a:lnTo>
                  <a:pt x="660" y="1704"/>
                </a:lnTo>
                <a:lnTo>
                  <a:pt x="650" y="1747"/>
                </a:lnTo>
                <a:lnTo>
                  <a:pt x="644" y="1791"/>
                </a:lnTo>
                <a:lnTo>
                  <a:pt x="640" y="1834"/>
                </a:lnTo>
                <a:lnTo>
                  <a:pt x="640" y="1851"/>
                </a:lnTo>
                <a:lnTo>
                  <a:pt x="644" y="1868"/>
                </a:lnTo>
                <a:lnTo>
                  <a:pt x="647" y="1885"/>
                </a:lnTo>
                <a:lnTo>
                  <a:pt x="644" y="1900"/>
                </a:lnTo>
                <a:lnTo>
                  <a:pt x="635" y="1929"/>
                </a:lnTo>
                <a:lnTo>
                  <a:pt x="632" y="1944"/>
                </a:lnTo>
                <a:lnTo>
                  <a:pt x="635" y="1958"/>
                </a:lnTo>
                <a:lnTo>
                  <a:pt x="643" y="1971"/>
                </a:lnTo>
                <a:lnTo>
                  <a:pt x="652" y="1981"/>
                </a:lnTo>
                <a:lnTo>
                  <a:pt x="660" y="1993"/>
                </a:lnTo>
                <a:lnTo>
                  <a:pt x="680" y="2019"/>
                </a:lnTo>
                <a:lnTo>
                  <a:pt x="699" y="2047"/>
                </a:lnTo>
                <a:lnTo>
                  <a:pt x="746" y="2106"/>
                </a:lnTo>
                <a:lnTo>
                  <a:pt x="796" y="2164"/>
                </a:lnTo>
                <a:lnTo>
                  <a:pt x="800" y="2171"/>
                </a:lnTo>
                <a:lnTo>
                  <a:pt x="809" y="2180"/>
                </a:lnTo>
                <a:lnTo>
                  <a:pt x="818" y="2190"/>
                </a:lnTo>
                <a:lnTo>
                  <a:pt x="827" y="2199"/>
                </a:lnTo>
                <a:lnTo>
                  <a:pt x="836" y="2202"/>
                </a:lnTo>
                <a:lnTo>
                  <a:pt x="843" y="2198"/>
                </a:lnTo>
                <a:lnTo>
                  <a:pt x="852" y="2190"/>
                </a:lnTo>
                <a:lnTo>
                  <a:pt x="859" y="2180"/>
                </a:lnTo>
                <a:lnTo>
                  <a:pt x="867" y="2171"/>
                </a:lnTo>
                <a:lnTo>
                  <a:pt x="871" y="2165"/>
                </a:lnTo>
                <a:lnTo>
                  <a:pt x="889" y="2140"/>
                </a:lnTo>
                <a:lnTo>
                  <a:pt x="899" y="2117"/>
                </a:lnTo>
                <a:lnTo>
                  <a:pt x="904" y="2090"/>
                </a:lnTo>
                <a:lnTo>
                  <a:pt x="902" y="2061"/>
                </a:lnTo>
                <a:lnTo>
                  <a:pt x="895" y="2016"/>
                </a:lnTo>
                <a:lnTo>
                  <a:pt x="886" y="1972"/>
                </a:lnTo>
                <a:lnTo>
                  <a:pt x="876" y="1928"/>
                </a:lnTo>
                <a:lnTo>
                  <a:pt x="861" y="1857"/>
                </a:lnTo>
                <a:lnTo>
                  <a:pt x="858" y="1843"/>
                </a:lnTo>
                <a:lnTo>
                  <a:pt x="856" y="1828"/>
                </a:lnTo>
                <a:lnTo>
                  <a:pt x="853" y="1812"/>
                </a:lnTo>
                <a:lnTo>
                  <a:pt x="848" y="1798"/>
                </a:lnTo>
                <a:lnTo>
                  <a:pt x="839" y="1786"/>
                </a:lnTo>
                <a:lnTo>
                  <a:pt x="830" y="1779"/>
                </a:lnTo>
                <a:lnTo>
                  <a:pt x="821" y="1775"/>
                </a:lnTo>
                <a:lnTo>
                  <a:pt x="811" y="1772"/>
                </a:lnTo>
                <a:lnTo>
                  <a:pt x="799" y="1767"/>
                </a:lnTo>
                <a:lnTo>
                  <a:pt x="778" y="1757"/>
                </a:lnTo>
                <a:lnTo>
                  <a:pt x="764" y="1742"/>
                </a:lnTo>
                <a:lnTo>
                  <a:pt x="752" y="1725"/>
                </a:lnTo>
                <a:lnTo>
                  <a:pt x="743" y="1702"/>
                </a:lnTo>
                <a:lnTo>
                  <a:pt x="743" y="1680"/>
                </a:lnTo>
                <a:lnTo>
                  <a:pt x="747" y="1660"/>
                </a:lnTo>
                <a:lnTo>
                  <a:pt x="759" y="1639"/>
                </a:lnTo>
                <a:lnTo>
                  <a:pt x="777" y="1620"/>
                </a:lnTo>
                <a:lnTo>
                  <a:pt x="784" y="1614"/>
                </a:lnTo>
                <a:lnTo>
                  <a:pt x="796" y="1607"/>
                </a:lnTo>
                <a:lnTo>
                  <a:pt x="812" y="1599"/>
                </a:lnTo>
                <a:lnTo>
                  <a:pt x="830" y="1595"/>
                </a:lnTo>
                <a:lnTo>
                  <a:pt x="851" y="1593"/>
                </a:lnTo>
                <a:lnTo>
                  <a:pt x="870" y="1596"/>
                </a:lnTo>
                <a:lnTo>
                  <a:pt x="890" y="1607"/>
                </a:lnTo>
                <a:lnTo>
                  <a:pt x="910" y="1626"/>
                </a:lnTo>
                <a:lnTo>
                  <a:pt x="924" y="1648"/>
                </a:lnTo>
                <a:lnTo>
                  <a:pt x="930" y="1667"/>
                </a:lnTo>
                <a:lnTo>
                  <a:pt x="933" y="1689"/>
                </a:lnTo>
                <a:lnTo>
                  <a:pt x="930" y="1711"/>
                </a:lnTo>
                <a:lnTo>
                  <a:pt x="923" y="1723"/>
                </a:lnTo>
                <a:lnTo>
                  <a:pt x="914" y="1733"/>
                </a:lnTo>
                <a:lnTo>
                  <a:pt x="904" y="1744"/>
                </a:lnTo>
                <a:lnTo>
                  <a:pt x="896" y="1756"/>
                </a:lnTo>
                <a:lnTo>
                  <a:pt x="895" y="1760"/>
                </a:lnTo>
                <a:lnTo>
                  <a:pt x="895" y="1772"/>
                </a:lnTo>
                <a:lnTo>
                  <a:pt x="893" y="1776"/>
                </a:lnTo>
                <a:lnTo>
                  <a:pt x="890" y="1779"/>
                </a:lnTo>
                <a:lnTo>
                  <a:pt x="889" y="1782"/>
                </a:lnTo>
                <a:lnTo>
                  <a:pt x="883" y="1788"/>
                </a:lnTo>
                <a:lnTo>
                  <a:pt x="881" y="1791"/>
                </a:lnTo>
                <a:lnTo>
                  <a:pt x="881" y="1816"/>
                </a:lnTo>
                <a:lnTo>
                  <a:pt x="884" y="1838"/>
                </a:lnTo>
                <a:lnTo>
                  <a:pt x="887" y="1859"/>
                </a:lnTo>
                <a:lnTo>
                  <a:pt x="895" y="1912"/>
                </a:lnTo>
                <a:lnTo>
                  <a:pt x="904" y="1966"/>
                </a:lnTo>
                <a:lnTo>
                  <a:pt x="915" y="2016"/>
                </a:lnTo>
                <a:lnTo>
                  <a:pt x="918" y="2036"/>
                </a:lnTo>
                <a:lnTo>
                  <a:pt x="923" y="2053"/>
                </a:lnTo>
                <a:lnTo>
                  <a:pt x="926" y="2070"/>
                </a:lnTo>
                <a:lnTo>
                  <a:pt x="932" y="2083"/>
                </a:lnTo>
                <a:lnTo>
                  <a:pt x="938" y="2092"/>
                </a:lnTo>
                <a:lnTo>
                  <a:pt x="945" y="2093"/>
                </a:lnTo>
                <a:lnTo>
                  <a:pt x="963" y="2089"/>
                </a:lnTo>
                <a:lnTo>
                  <a:pt x="980" y="2080"/>
                </a:lnTo>
                <a:lnTo>
                  <a:pt x="996" y="2073"/>
                </a:lnTo>
                <a:lnTo>
                  <a:pt x="1033" y="2053"/>
                </a:lnTo>
                <a:lnTo>
                  <a:pt x="1070" y="2033"/>
                </a:lnTo>
                <a:lnTo>
                  <a:pt x="1125" y="2000"/>
                </a:lnTo>
                <a:lnTo>
                  <a:pt x="1176" y="1968"/>
                </a:lnTo>
                <a:lnTo>
                  <a:pt x="1191" y="1866"/>
                </a:lnTo>
                <a:lnTo>
                  <a:pt x="1232" y="1624"/>
                </a:lnTo>
                <a:lnTo>
                  <a:pt x="1277" y="1382"/>
                </a:lnTo>
                <a:lnTo>
                  <a:pt x="1281" y="1359"/>
                </a:lnTo>
                <a:lnTo>
                  <a:pt x="1287" y="1329"/>
                </a:lnTo>
                <a:lnTo>
                  <a:pt x="1293" y="1297"/>
                </a:lnTo>
                <a:lnTo>
                  <a:pt x="1299" y="1263"/>
                </a:lnTo>
                <a:lnTo>
                  <a:pt x="1303" y="1229"/>
                </a:lnTo>
                <a:lnTo>
                  <a:pt x="1306" y="1195"/>
                </a:lnTo>
                <a:lnTo>
                  <a:pt x="1306" y="1164"/>
                </a:lnTo>
                <a:lnTo>
                  <a:pt x="1305" y="1138"/>
                </a:lnTo>
                <a:lnTo>
                  <a:pt x="1299" y="1117"/>
                </a:lnTo>
                <a:lnTo>
                  <a:pt x="1290" y="1096"/>
                </a:lnTo>
                <a:lnTo>
                  <a:pt x="1279" y="1077"/>
                </a:lnTo>
                <a:lnTo>
                  <a:pt x="1268" y="1060"/>
                </a:lnTo>
                <a:lnTo>
                  <a:pt x="1254" y="1045"/>
                </a:lnTo>
                <a:lnTo>
                  <a:pt x="1237" y="1033"/>
                </a:lnTo>
                <a:lnTo>
                  <a:pt x="1216" y="1024"/>
                </a:lnTo>
                <a:lnTo>
                  <a:pt x="1185" y="1015"/>
                </a:lnTo>
                <a:lnTo>
                  <a:pt x="1154" y="1004"/>
                </a:lnTo>
                <a:lnTo>
                  <a:pt x="1145" y="1001"/>
                </a:lnTo>
                <a:lnTo>
                  <a:pt x="1129" y="998"/>
                </a:lnTo>
                <a:lnTo>
                  <a:pt x="1106" y="992"/>
                </a:lnTo>
                <a:lnTo>
                  <a:pt x="1078" y="986"/>
                </a:lnTo>
                <a:lnTo>
                  <a:pt x="1045" y="980"/>
                </a:lnTo>
                <a:lnTo>
                  <a:pt x="1008" y="973"/>
                </a:lnTo>
                <a:lnTo>
                  <a:pt x="970" y="965"/>
                </a:lnTo>
                <a:lnTo>
                  <a:pt x="930" y="958"/>
                </a:lnTo>
                <a:lnTo>
                  <a:pt x="853" y="943"/>
                </a:lnTo>
                <a:lnTo>
                  <a:pt x="817" y="936"/>
                </a:lnTo>
                <a:lnTo>
                  <a:pt x="784" y="930"/>
                </a:lnTo>
                <a:lnTo>
                  <a:pt x="756" y="924"/>
                </a:lnTo>
                <a:lnTo>
                  <a:pt x="733" y="920"/>
                </a:lnTo>
                <a:lnTo>
                  <a:pt x="716" y="917"/>
                </a:lnTo>
                <a:lnTo>
                  <a:pt x="708" y="915"/>
                </a:lnTo>
                <a:lnTo>
                  <a:pt x="678" y="908"/>
                </a:lnTo>
                <a:lnTo>
                  <a:pt x="650" y="896"/>
                </a:lnTo>
                <a:lnTo>
                  <a:pt x="621" y="886"/>
                </a:lnTo>
                <a:lnTo>
                  <a:pt x="584" y="869"/>
                </a:lnTo>
                <a:lnTo>
                  <a:pt x="547" y="846"/>
                </a:lnTo>
                <a:lnTo>
                  <a:pt x="513" y="819"/>
                </a:lnTo>
                <a:lnTo>
                  <a:pt x="483" y="791"/>
                </a:lnTo>
                <a:lnTo>
                  <a:pt x="453" y="760"/>
                </a:lnTo>
                <a:lnTo>
                  <a:pt x="420" y="731"/>
                </a:lnTo>
                <a:lnTo>
                  <a:pt x="386" y="703"/>
                </a:lnTo>
                <a:lnTo>
                  <a:pt x="349" y="679"/>
                </a:lnTo>
                <a:lnTo>
                  <a:pt x="311" y="656"/>
                </a:lnTo>
                <a:lnTo>
                  <a:pt x="274" y="629"/>
                </a:lnTo>
                <a:lnTo>
                  <a:pt x="276" y="626"/>
                </a:lnTo>
                <a:lnTo>
                  <a:pt x="283" y="620"/>
                </a:lnTo>
                <a:lnTo>
                  <a:pt x="296" y="613"/>
                </a:lnTo>
                <a:lnTo>
                  <a:pt x="313" y="604"/>
                </a:lnTo>
                <a:lnTo>
                  <a:pt x="332" y="595"/>
                </a:lnTo>
                <a:lnTo>
                  <a:pt x="376" y="580"/>
                </a:lnTo>
                <a:lnTo>
                  <a:pt x="399" y="576"/>
                </a:lnTo>
                <a:lnTo>
                  <a:pt x="422" y="575"/>
                </a:lnTo>
                <a:lnTo>
                  <a:pt x="450" y="576"/>
                </a:lnTo>
                <a:lnTo>
                  <a:pt x="482" y="579"/>
                </a:lnTo>
                <a:lnTo>
                  <a:pt x="516" y="583"/>
                </a:lnTo>
                <a:lnTo>
                  <a:pt x="551" y="588"/>
                </a:lnTo>
                <a:lnTo>
                  <a:pt x="587" y="594"/>
                </a:lnTo>
                <a:lnTo>
                  <a:pt x="618" y="600"/>
                </a:lnTo>
                <a:lnTo>
                  <a:pt x="646" y="605"/>
                </a:lnTo>
                <a:lnTo>
                  <a:pt x="668" y="611"/>
                </a:lnTo>
                <a:lnTo>
                  <a:pt x="699" y="623"/>
                </a:lnTo>
                <a:lnTo>
                  <a:pt x="734" y="639"/>
                </a:lnTo>
                <a:lnTo>
                  <a:pt x="772" y="659"/>
                </a:lnTo>
                <a:lnTo>
                  <a:pt x="812" y="682"/>
                </a:lnTo>
                <a:lnTo>
                  <a:pt x="853" y="709"/>
                </a:lnTo>
                <a:lnTo>
                  <a:pt x="898" y="738"/>
                </a:lnTo>
                <a:lnTo>
                  <a:pt x="986" y="800"/>
                </a:lnTo>
                <a:lnTo>
                  <a:pt x="1072" y="865"/>
                </a:lnTo>
                <a:lnTo>
                  <a:pt x="1113" y="897"/>
                </a:lnTo>
                <a:lnTo>
                  <a:pt x="1153" y="928"/>
                </a:lnTo>
                <a:lnTo>
                  <a:pt x="1190" y="958"/>
                </a:lnTo>
                <a:lnTo>
                  <a:pt x="1222" y="984"/>
                </a:lnTo>
                <a:lnTo>
                  <a:pt x="1253" y="1009"/>
                </a:lnTo>
                <a:lnTo>
                  <a:pt x="1278" y="1030"/>
                </a:lnTo>
                <a:lnTo>
                  <a:pt x="1299" y="1048"/>
                </a:lnTo>
                <a:lnTo>
                  <a:pt x="1313" y="1061"/>
                </a:lnTo>
                <a:lnTo>
                  <a:pt x="1300" y="1029"/>
                </a:lnTo>
                <a:lnTo>
                  <a:pt x="1284" y="1001"/>
                </a:lnTo>
                <a:lnTo>
                  <a:pt x="1268" y="971"/>
                </a:lnTo>
                <a:lnTo>
                  <a:pt x="1247" y="943"/>
                </a:lnTo>
                <a:lnTo>
                  <a:pt x="1221" y="918"/>
                </a:lnTo>
                <a:lnTo>
                  <a:pt x="1188" y="894"/>
                </a:lnTo>
                <a:lnTo>
                  <a:pt x="1153" y="871"/>
                </a:lnTo>
                <a:lnTo>
                  <a:pt x="1116" y="847"/>
                </a:lnTo>
                <a:lnTo>
                  <a:pt x="1082" y="825"/>
                </a:lnTo>
                <a:lnTo>
                  <a:pt x="1050" y="803"/>
                </a:lnTo>
                <a:lnTo>
                  <a:pt x="1024" y="781"/>
                </a:lnTo>
                <a:lnTo>
                  <a:pt x="986" y="741"/>
                </a:lnTo>
                <a:lnTo>
                  <a:pt x="952" y="706"/>
                </a:lnTo>
                <a:lnTo>
                  <a:pt x="924" y="673"/>
                </a:lnTo>
                <a:lnTo>
                  <a:pt x="901" y="645"/>
                </a:lnTo>
                <a:lnTo>
                  <a:pt x="880" y="619"/>
                </a:lnTo>
                <a:lnTo>
                  <a:pt x="862" y="594"/>
                </a:lnTo>
                <a:lnTo>
                  <a:pt x="848" y="570"/>
                </a:lnTo>
                <a:lnTo>
                  <a:pt x="833" y="548"/>
                </a:lnTo>
                <a:lnTo>
                  <a:pt x="806" y="504"/>
                </a:lnTo>
                <a:lnTo>
                  <a:pt x="777" y="457"/>
                </a:lnTo>
                <a:lnTo>
                  <a:pt x="759" y="432"/>
                </a:lnTo>
                <a:lnTo>
                  <a:pt x="739" y="404"/>
                </a:lnTo>
                <a:lnTo>
                  <a:pt x="712" y="374"/>
                </a:lnTo>
                <a:lnTo>
                  <a:pt x="684" y="349"/>
                </a:lnTo>
                <a:lnTo>
                  <a:pt x="656" y="330"/>
                </a:lnTo>
                <a:lnTo>
                  <a:pt x="628" y="314"/>
                </a:lnTo>
                <a:lnTo>
                  <a:pt x="600" y="299"/>
                </a:lnTo>
                <a:lnTo>
                  <a:pt x="598" y="296"/>
                </a:lnTo>
                <a:lnTo>
                  <a:pt x="603" y="290"/>
                </a:lnTo>
                <a:lnTo>
                  <a:pt x="616" y="286"/>
                </a:lnTo>
                <a:lnTo>
                  <a:pt x="632" y="280"/>
                </a:lnTo>
                <a:lnTo>
                  <a:pt x="653" y="274"/>
                </a:lnTo>
                <a:lnTo>
                  <a:pt x="675" y="268"/>
                </a:lnTo>
                <a:lnTo>
                  <a:pt x="716" y="256"/>
                </a:lnTo>
                <a:lnTo>
                  <a:pt x="734" y="252"/>
                </a:lnTo>
                <a:lnTo>
                  <a:pt x="747" y="249"/>
                </a:lnTo>
                <a:lnTo>
                  <a:pt x="802" y="241"/>
                </a:lnTo>
                <a:lnTo>
                  <a:pt x="855" y="243"/>
                </a:lnTo>
                <a:lnTo>
                  <a:pt x="907" y="255"/>
                </a:lnTo>
                <a:lnTo>
                  <a:pt x="958" y="277"/>
                </a:lnTo>
                <a:lnTo>
                  <a:pt x="1007" y="306"/>
                </a:lnTo>
                <a:lnTo>
                  <a:pt x="1054" y="343"/>
                </a:lnTo>
                <a:lnTo>
                  <a:pt x="1098" y="387"/>
                </a:lnTo>
                <a:lnTo>
                  <a:pt x="1138" y="439"/>
                </a:lnTo>
                <a:lnTo>
                  <a:pt x="1172" y="493"/>
                </a:lnTo>
                <a:lnTo>
                  <a:pt x="1203" y="552"/>
                </a:lnTo>
                <a:lnTo>
                  <a:pt x="1231" y="619"/>
                </a:lnTo>
                <a:lnTo>
                  <a:pt x="1254" y="688"/>
                </a:lnTo>
                <a:lnTo>
                  <a:pt x="1275" y="759"/>
                </a:lnTo>
                <a:lnTo>
                  <a:pt x="1291" y="834"/>
                </a:lnTo>
                <a:lnTo>
                  <a:pt x="1306" y="914"/>
                </a:lnTo>
                <a:lnTo>
                  <a:pt x="1315" y="995"/>
                </a:lnTo>
                <a:lnTo>
                  <a:pt x="1319" y="1017"/>
                </a:lnTo>
                <a:lnTo>
                  <a:pt x="1328" y="1045"/>
                </a:lnTo>
                <a:lnTo>
                  <a:pt x="1330" y="1023"/>
                </a:lnTo>
                <a:lnTo>
                  <a:pt x="1333" y="996"/>
                </a:lnTo>
                <a:lnTo>
                  <a:pt x="1336" y="968"/>
                </a:lnTo>
                <a:lnTo>
                  <a:pt x="1341" y="909"/>
                </a:lnTo>
                <a:lnTo>
                  <a:pt x="1343" y="883"/>
                </a:lnTo>
                <a:lnTo>
                  <a:pt x="1344" y="861"/>
                </a:lnTo>
                <a:lnTo>
                  <a:pt x="1346" y="843"/>
                </a:lnTo>
                <a:lnTo>
                  <a:pt x="1346" y="819"/>
                </a:lnTo>
                <a:lnTo>
                  <a:pt x="1349" y="799"/>
                </a:lnTo>
                <a:lnTo>
                  <a:pt x="1355" y="772"/>
                </a:lnTo>
                <a:lnTo>
                  <a:pt x="1361" y="740"/>
                </a:lnTo>
                <a:lnTo>
                  <a:pt x="1369" y="703"/>
                </a:lnTo>
                <a:lnTo>
                  <a:pt x="1378" y="662"/>
                </a:lnTo>
                <a:lnTo>
                  <a:pt x="1390" y="617"/>
                </a:lnTo>
                <a:lnTo>
                  <a:pt x="1400" y="573"/>
                </a:lnTo>
                <a:lnTo>
                  <a:pt x="1412" y="526"/>
                </a:lnTo>
                <a:lnTo>
                  <a:pt x="1425" y="480"/>
                </a:lnTo>
                <a:lnTo>
                  <a:pt x="1437" y="434"/>
                </a:lnTo>
                <a:lnTo>
                  <a:pt x="1450" y="392"/>
                </a:lnTo>
                <a:lnTo>
                  <a:pt x="1462" y="350"/>
                </a:lnTo>
                <a:lnTo>
                  <a:pt x="1474" y="314"/>
                </a:lnTo>
                <a:lnTo>
                  <a:pt x="1484" y="281"/>
                </a:lnTo>
                <a:lnTo>
                  <a:pt x="1495" y="255"/>
                </a:lnTo>
                <a:lnTo>
                  <a:pt x="1502" y="235"/>
                </a:lnTo>
                <a:lnTo>
                  <a:pt x="1509" y="222"/>
                </a:lnTo>
                <a:lnTo>
                  <a:pt x="1537" y="187"/>
                </a:lnTo>
                <a:lnTo>
                  <a:pt x="1565" y="159"/>
                </a:lnTo>
                <a:lnTo>
                  <a:pt x="1595" y="132"/>
                </a:lnTo>
                <a:lnTo>
                  <a:pt x="1624" y="109"/>
                </a:lnTo>
                <a:lnTo>
                  <a:pt x="1663" y="81"/>
                </a:lnTo>
                <a:lnTo>
                  <a:pt x="1704" y="57"/>
                </a:lnTo>
                <a:lnTo>
                  <a:pt x="1747" y="38"/>
                </a:lnTo>
                <a:lnTo>
                  <a:pt x="1759" y="33"/>
                </a:lnTo>
                <a:lnTo>
                  <a:pt x="1775" y="28"/>
                </a:lnTo>
                <a:lnTo>
                  <a:pt x="1816" y="13"/>
                </a:lnTo>
                <a:lnTo>
                  <a:pt x="1835" y="5"/>
                </a:lnTo>
                <a:lnTo>
                  <a:pt x="1851" y="1"/>
                </a:lnTo>
                <a:lnTo>
                  <a:pt x="1862" y="0"/>
                </a:lnTo>
                <a:close/>
              </a:path>
            </a:pathLst>
          </a:custGeom>
          <a:solidFill>
            <a:schemeClr val="bg1">
              <a:alpha val="8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733800" y="2895599"/>
            <a:ext cx="5129543" cy="2667001"/>
          </a:xfrm>
        </p:spPr>
        <p:txBody>
          <a:bodyPr anchor="t">
            <a:normAutofit/>
          </a:bodyPr>
          <a:lstStyle>
            <a:lvl1pPr>
              <a:defRPr kumimoji="0" lang="en-US" sz="40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3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298448"/>
            <a:ext cx="42519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Content Placeholder 11"/>
          <p:cNvSpPr>
            <a:spLocks noGrp="1"/>
          </p:cNvSpPr>
          <p:nvPr>
            <p:ph sz="quarter" idx="13"/>
          </p:nvPr>
        </p:nvSpPr>
        <p:spPr>
          <a:xfrm>
            <a:off x="27622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5" name="Content Placeholder 11"/>
          <p:cNvSpPr>
            <a:spLocks noGrp="1"/>
          </p:cNvSpPr>
          <p:nvPr>
            <p:ph sz="quarter" idx="14"/>
          </p:nvPr>
        </p:nvSpPr>
        <p:spPr>
          <a:xfrm>
            <a:off x="4615815" y="1810512"/>
            <a:ext cx="4251960" cy="442569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5" y="1298448"/>
            <a:ext cx="4248150" cy="509587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15815" y="1298448"/>
            <a:ext cx="4248150" cy="509587"/>
          </a:xfrm>
        </p:spPr>
        <p:txBody>
          <a:bodyPr anchor="ctr">
            <a:normAutofit/>
          </a:bodyPr>
          <a:lstStyle>
            <a:lvl1pPr marL="0" indent="0">
              <a:buNone/>
              <a:defRPr sz="2000" b="0" i="0" spc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2834640" cy="1298448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4"/>
          </p:nvPr>
        </p:nvSpPr>
        <p:spPr>
          <a:xfrm>
            <a:off x="3775935" y="533400"/>
            <a:ext cx="5063266" cy="570280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276224" y="1539240"/>
            <a:ext cx="2834640" cy="4709160"/>
          </a:xfrm>
        </p:spPr>
        <p:txBody>
          <a:bodyPr>
            <a:normAutofit/>
          </a:bodyPr>
          <a:lstStyle>
            <a:lvl1pPr marL="0" indent="0">
              <a:buNone/>
              <a:defRPr lang="en-US" sz="1600" b="0" i="0" kern="1200" cap="none" spc="30" baseline="0" dirty="0" smtClean="0">
                <a:solidFill>
                  <a:schemeClr val="bg2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-1"/>
            <a:ext cx="3409950" cy="6858000"/>
          </a:xfrm>
          <a:prstGeom prst="rect">
            <a:avLst/>
          </a:prstGeom>
          <a:solidFill>
            <a:schemeClr val="tx2"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09950" y="0"/>
            <a:ext cx="5734050" cy="6858000"/>
          </a:xfrm>
        </p:spPr>
        <p:txBody>
          <a:bodyPr anchor="ctr" anchorCtr="0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  <p:sp>
        <p:nvSpPr>
          <p:cNvPr id="21" name="Title Placeholder 1"/>
          <p:cNvSpPr>
            <a:spLocks noGrp="1"/>
          </p:cNvSpPr>
          <p:nvPr>
            <p:ph type="title"/>
          </p:nvPr>
        </p:nvSpPr>
        <p:spPr>
          <a:xfrm>
            <a:off x="276224" y="228600"/>
            <a:ext cx="2834640" cy="1295399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>
              <a:defRPr sz="2400">
                <a:solidFill>
                  <a:schemeClr val="bg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274320" y="1536192"/>
            <a:ext cx="2834640" cy="471220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2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225" y="228601"/>
            <a:ext cx="859155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225" y="1295400"/>
            <a:ext cx="8591550" cy="49339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225" y="6429375"/>
            <a:ext cx="21336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fld id="{D1BE4FFA-473A-4CC2-8583-2620CADB0A5C}" type="datetimeFigureOut">
              <a:rPr lang="es-CO" smtClean="0"/>
              <a:t>17/11/2015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43324" y="6429375"/>
            <a:ext cx="4086225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50" b="1">
                <a:solidFill>
                  <a:schemeClr val="tx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91475" y="6429375"/>
            <a:ext cx="8763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600" b="1">
                <a:solidFill>
                  <a:schemeClr val="tx2"/>
                </a:solidFill>
              </a:defRPr>
            </a:lvl1pPr>
          </a:lstStyle>
          <a:p>
            <a:fld id="{F77386ED-1201-4745-93D4-AFBE6DEB3BA0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3600" b="0" kern="1200" cap="none" spc="0" baseline="0">
          <a:solidFill>
            <a:schemeClr val="tx2"/>
          </a:solidFill>
          <a:latin typeface="+mj-lt"/>
          <a:ea typeface="+mj-ea"/>
          <a:cs typeface="Tunga" pitchFamily="2"/>
        </a:defRPr>
      </a:lvl1pPr>
    </p:titleStyle>
    <p:bodyStyle>
      <a:lvl1pPr marL="171450" indent="-173736" algn="l" defTabSz="914400" rtl="0" eaLnBrk="1" latinLnBrk="0" hangingPunct="1">
        <a:spcBef>
          <a:spcPts val="6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200" b="0" i="0" kern="1200" cap="none" spc="30" baseline="0">
          <a:solidFill>
            <a:schemeClr val="tx2"/>
          </a:solidFill>
          <a:latin typeface="+mn-lt"/>
          <a:ea typeface="+mn-ea"/>
          <a:cs typeface="Tahoma" pitchFamily="34" charset="0"/>
        </a:defRPr>
      </a:lvl1pPr>
      <a:lvl2pPr marL="34448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51593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3pPr>
      <a:lvl4pPr marL="68897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860425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Tahoma" pitchFamily="34" charset="0"/>
        </a:defRPr>
      </a:lvl5pPr>
      <a:lvl6pPr marL="105156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23444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41732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1600200" indent="-173736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204">
            <a:alpha val="9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707904" y="4077072"/>
            <a:ext cx="5120640" cy="2592288"/>
          </a:xfrm>
        </p:spPr>
        <p:txBody>
          <a:bodyPr>
            <a:normAutofit/>
          </a:bodyPr>
          <a:lstStyle/>
          <a:p>
            <a:pPr algn="ctr"/>
            <a:r>
              <a:rPr lang="es-CO" sz="2000" dirty="0" smtClean="0"/>
              <a:t>Presentado por:</a:t>
            </a:r>
          </a:p>
          <a:p>
            <a:pPr algn="ctr"/>
            <a:r>
              <a:rPr lang="es-CO" sz="2000" b="1" dirty="0" smtClean="0">
                <a:solidFill>
                  <a:schemeClr val="tx1"/>
                </a:solidFill>
              </a:rPr>
              <a:t>ELIANA M. RIASCOS ARBELÁEZ</a:t>
            </a:r>
          </a:p>
          <a:p>
            <a:pPr algn="ctr"/>
            <a:r>
              <a:rPr lang="es-CO" sz="2000" dirty="0" smtClean="0"/>
              <a:t>Aspirante al cargo de Director General de CORPOAMAZONIA</a:t>
            </a:r>
          </a:p>
          <a:p>
            <a:pPr algn="ctr"/>
            <a:endParaRPr lang="es-CO" sz="2000" dirty="0"/>
          </a:p>
          <a:p>
            <a:pPr algn="ctr"/>
            <a:r>
              <a:rPr lang="es-CO" sz="2000" dirty="0" smtClean="0"/>
              <a:t>Bogotá D.C., 17 de noviembre de 2015</a:t>
            </a:r>
            <a:endParaRPr lang="es-CO" sz="20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35896" y="692696"/>
            <a:ext cx="5328592" cy="2592288"/>
          </a:xfrm>
        </p:spPr>
        <p:txBody>
          <a:bodyPr>
            <a:normAutofit/>
          </a:bodyPr>
          <a:lstStyle/>
          <a:p>
            <a:pPr algn="ctr"/>
            <a:r>
              <a:rPr lang="es-CO" sz="3600" b="1" dirty="0" smtClean="0">
                <a:solidFill>
                  <a:schemeClr val="tx1"/>
                </a:solidFill>
              </a:rPr>
              <a:t>Propuesta plan de acción</a:t>
            </a:r>
            <a:br>
              <a:rPr lang="es-CO" sz="3600" b="1" dirty="0" smtClean="0">
                <a:solidFill>
                  <a:schemeClr val="tx1"/>
                </a:solidFill>
              </a:rPr>
            </a:br>
            <a:r>
              <a:rPr lang="es-CO" sz="3600" b="1" dirty="0" smtClean="0">
                <a:solidFill>
                  <a:schemeClr val="tx1"/>
                </a:solidFill>
              </a:rPr>
              <a:t>2016 – 2019</a:t>
            </a:r>
            <a:r>
              <a:rPr lang="es-CO" b="1" dirty="0" smtClean="0">
                <a:solidFill>
                  <a:schemeClr val="tx1"/>
                </a:solidFill>
              </a:rPr>
              <a:t/>
            </a:r>
            <a:br>
              <a:rPr lang="es-CO" b="1" dirty="0" smtClean="0">
                <a:solidFill>
                  <a:schemeClr val="tx1"/>
                </a:solidFill>
              </a:rPr>
            </a:br>
            <a:r>
              <a:rPr lang="es-CO" sz="2800" b="1" i="1" dirty="0" smtClean="0">
                <a:solidFill>
                  <a:schemeClr val="tx1"/>
                </a:solidFill>
              </a:rPr>
              <a:t>“L</a:t>
            </a:r>
            <a:r>
              <a:rPr lang="es-CO" sz="2800" b="1" i="1" cap="none" dirty="0" smtClean="0">
                <a:solidFill>
                  <a:schemeClr val="tx1"/>
                </a:solidFill>
              </a:rPr>
              <a:t>a</a:t>
            </a:r>
            <a:r>
              <a:rPr lang="es-CO" sz="2800" b="1" i="1" dirty="0" smtClean="0">
                <a:solidFill>
                  <a:schemeClr val="tx1"/>
                </a:solidFill>
              </a:rPr>
              <a:t>  </a:t>
            </a:r>
            <a:r>
              <a:rPr lang="es-CO" sz="2800" b="1" i="1" cap="none" dirty="0" smtClean="0">
                <a:solidFill>
                  <a:schemeClr val="tx1"/>
                </a:solidFill>
              </a:rPr>
              <a:t>sostenibilidad en la Amazonía, un reto a la gestión”</a:t>
            </a:r>
            <a:endParaRPr lang="es-CO" sz="2800" b="1" i="1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761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539552" y="3901008"/>
            <a:ext cx="8208912" cy="46409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3600" b="0" kern="1200" cap="none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pPr algn="ctr"/>
            <a:r>
              <a:rPr lang="es-CO" sz="2400" b="1" dirty="0" smtClean="0">
                <a:solidFill>
                  <a:srgbClr val="2E2224"/>
                </a:solidFill>
                <a:ea typeface="+mn-ea"/>
                <a:cs typeface="+mn-cs"/>
              </a:rPr>
              <a:t>EJE: ADMINISTRACIÓN INTEGRAL DE LA RIQUEZA NATURAL</a:t>
            </a:r>
            <a:endParaRPr lang="es-CO" sz="2400" b="1" dirty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6360049"/>
              </p:ext>
            </p:extLst>
          </p:nvPr>
        </p:nvGraphicFramePr>
        <p:xfrm>
          <a:off x="558398" y="4437112"/>
          <a:ext cx="8112199" cy="21377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466752"/>
                <a:gridCol w="4645447"/>
              </a:tblGrid>
              <a:tr h="430895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 smtClean="0">
                          <a:latin typeface="+mn-lt"/>
                        </a:rPr>
                        <a:t>PROGRAMA</a:t>
                      </a:r>
                      <a:endParaRPr lang="es-CO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PROYECTOS</a:t>
                      </a:r>
                      <a:endParaRPr lang="es-CO" sz="2000" dirty="0">
                        <a:latin typeface="+mn-lt"/>
                      </a:endParaRPr>
                    </a:p>
                  </a:txBody>
                  <a:tcPr/>
                </a:tc>
              </a:tr>
              <a:tr h="577217">
                <a:tc rowSpan="2">
                  <a:txBody>
                    <a:bodyPr/>
                    <a:lstStyle/>
                    <a:p>
                      <a:pPr algn="ctr"/>
                      <a:endParaRPr lang="es-CO" sz="2000" dirty="0" smtClean="0">
                        <a:latin typeface="+mn-lt"/>
                      </a:endParaRPr>
                    </a:p>
                    <a:p>
                      <a:pPr algn="ctr"/>
                      <a:r>
                        <a:rPr lang="es-CO" sz="2000" b="1" dirty="0" smtClean="0">
                          <a:latin typeface="+mn-lt"/>
                        </a:rPr>
                        <a:t>FORTALECIMIENTO INSTITUCIONAL</a:t>
                      </a:r>
                      <a:endParaRPr lang="es-CO" sz="2000" b="1" dirty="0">
                        <a:latin typeface="+mn-lt"/>
                      </a:endParaRPr>
                    </a:p>
                  </a:txBody>
                  <a:tcPr>
                    <a:solidFill>
                      <a:schemeClr val="tx1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CO" sz="2000" kern="1200" dirty="0" smtClean="0">
                          <a:solidFill>
                            <a:srgbClr val="2E222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Fortalecimiento de la capacidad operativa para la administración integral de</a:t>
                      </a:r>
                      <a:r>
                        <a:rPr lang="es-CO" sz="2000" kern="1200" baseline="0" dirty="0" smtClean="0">
                          <a:solidFill>
                            <a:srgbClr val="2E222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la riqueza natural</a:t>
                      </a:r>
                      <a:endParaRPr lang="es-CO" sz="2000" dirty="0" smtClean="0">
                        <a:effectLst/>
                      </a:endParaRPr>
                    </a:p>
                  </a:txBody>
                  <a:tcPr/>
                </a:tc>
              </a:tr>
              <a:tr h="574161">
                <a:tc vMerge="1">
                  <a:txBody>
                    <a:bodyPr/>
                    <a:lstStyle/>
                    <a:p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000" dirty="0" smtClean="0">
                          <a:latin typeface="+mn-lt"/>
                        </a:rPr>
                        <a:t> Promoción de la</a:t>
                      </a:r>
                      <a:r>
                        <a:rPr lang="es-CO" sz="2000" baseline="0" dirty="0" smtClean="0">
                          <a:latin typeface="+mn-lt"/>
                        </a:rPr>
                        <a:t> </a:t>
                      </a:r>
                      <a:r>
                        <a:rPr lang="es-CO" sz="2000" dirty="0" smtClean="0">
                          <a:latin typeface="+mn-lt"/>
                        </a:rPr>
                        <a:t>cultura de la</a:t>
                      </a:r>
                      <a:r>
                        <a:rPr lang="es-CO" sz="2000" baseline="0" dirty="0" smtClean="0">
                          <a:latin typeface="+mn-lt"/>
                        </a:rPr>
                        <a:t> </a:t>
                      </a:r>
                      <a:r>
                        <a:rPr lang="es-CO" sz="2000" dirty="0" smtClean="0">
                          <a:latin typeface="+mn-lt"/>
                        </a:rPr>
                        <a:t>legalidad</a:t>
                      </a:r>
                      <a:r>
                        <a:rPr lang="es-CO" sz="2000" baseline="0" dirty="0" smtClean="0">
                          <a:latin typeface="+mn-lt"/>
                        </a:rPr>
                        <a:t> </a:t>
                      </a:r>
                      <a:r>
                        <a:rPr lang="es-CO" sz="2000" dirty="0" smtClean="0">
                          <a:latin typeface="+mn-lt"/>
                        </a:rPr>
                        <a:t>ambiental y</a:t>
                      </a:r>
                      <a:r>
                        <a:rPr lang="es-CO" sz="2000" baseline="0" dirty="0" smtClean="0">
                          <a:latin typeface="+mn-lt"/>
                        </a:rPr>
                        <a:t> </a:t>
                      </a:r>
                      <a:r>
                        <a:rPr lang="es-CO" sz="2000" dirty="0" smtClean="0">
                          <a:latin typeface="+mn-lt"/>
                        </a:rPr>
                        <a:t>corresponsabilidad</a:t>
                      </a:r>
                      <a:endParaRPr lang="es-CO" sz="20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1 Título"/>
          <p:cNvSpPr txBox="1">
            <a:spLocks/>
          </p:cNvSpPr>
          <p:nvPr/>
        </p:nvSpPr>
        <p:spPr>
          <a:xfrm>
            <a:off x="395536" y="260648"/>
            <a:ext cx="8352928" cy="100811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ts val="400"/>
              </a:spcBef>
              <a:buNone/>
              <a:defRPr sz="3600" b="0" kern="1200" cap="none" spc="0" baseline="0">
                <a:solidFill>
                  <a:schemeClr val="tx2"/>
                </a:solidFill>
                <a:latin typeface="+mj-lt"/>
                <a:ea typeface="+mj-ea"/>
                <a:cs typeface="Tunga" pitchFamily="2"/>
              </a:defRPr>
            </a:lvl1pPr>
          </a:lstStyle>
          <a:p>
            <a:pPr algn="ctr"/>
            <a:r>
              <a:rPr lang="es-CO" sz="2400" b="1" dirty="0" smtClean="0">
                <a:solidFill>
                  <a:srgbClr val="2E2224"/>
                </a:solidFill>
                <a:ea typeface="+mn-ea"/>
                <a:cs typeface="+mn-cs"/>
              </a:rPr>
              <a:t>EJE: PLANIFICACIÓN Y ORDENAMIENTO AMBIENTAL DEL TERRITORIO</a:t>
            </a:r>
            <a:endParaRPr lang="es-CO" sz="2400" b="1" dirty="0"/>
          </a:p>
        </p:txBody>
      </p:sp>
      <p:graphicFrame>
        <p:nvGraphicFramePr>
          <p:cNvPr id="8" name="7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5170872"/>
              </p:ext>
            </p:extLst>
          </p:nvPr>
        </p:nvGraphicFramePr>
        <p:xfrm>
          <a:off x="935596" y="1389120"/>
          <a:ext cx="7416824" cy="18958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08412"/>
                <a:gridCol w="3708412"/>
              </a:tblGrid>
              <a:tr h="430895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 smtClean="0">
                          <a:latin typeface="+mn-lt"/>
                        </a:rPr>
                        <a:t>PROGRAMA</a:t>
                      </a:r>
                      <a:endParaRPr lang="es-CO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PROYECTOS</a:t>
                      </a:r>
                      <a:endParaRPr kumimoji="0" lang="es-CO" sz="20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721233">
                <a:tc rowSpan="2">
                  <a:txBody>
                    <a:bodyPr/>
                    <a:lstStyle/>
                    <a:p>
                      <a:endParaRPr lang="es-CO" sz="2000" dirty="0" smtClean="0">
                        <a:latin typeface="+mn-lt"/>
                      </a:endParaRPr>
                    </a:p>
                    <a:p>
                      <a:pPr algn="ctr"/>
                      <a:r>
                        <a:rPr lang="es-CO" sz="2000" b="1" dirty="0" smtClean="0">
                          <a:latin typeface="+mn-lt"/>
                        </a:rPr>
                        <a:t>ORDENAMIENTO</a:t>
                      </a:r>
                      <a:r>
                        <a:rPr lang="es-CO" sz="2000" b="1" baseline="0" dirty="0" smtClean="0">
                          <a:latin typeface="+mn-lt"/>
                        </a:rPr>
                        <a:t> </a:t>
                      </a:r>
                      <a:r>
                        <a:rPr lang="es-CO" sz="2000" b="1" dirty="0" smtClean="0">
                          <a:latin typeface="+mn-lt"/>
                        </a:rPr>
                        <a:t>Y</a:t>
                      </a:r>
                      <a:r>
                        <a:rPr lang="es-CO" sz="2000" b="1" baseline="0" dirty="0" smtClean="0">
                          <a:latin typeface="+mn-lt"/>
                        </a:rPr>
                        <a:t> </a:t>
                      </a:r>
                      <a:r>
                        <a:rPr lang="es-CO" sz="2000" b="1" dirty="0" smtClean="0">
                          <a:latin typeface="+mn-lt"/>
                        </a:rPr>
                        <a:t>SUSTENTABILIDAD AMBIENTAL DEL DESARROLLO REGIONAL</a:t>
                      </a:r>
                      <a:endParaRPr lang="es-CO" sz="20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000" dirty="0" smtClean="0">
                          <a:latin typeface="+mn-lt"/>
                        </a:rPr>
                        <a:t>Ordenamiento ambiental</a:t>
                      </a:r>
                    </a:p>
                    <a:p>
                      <a:pPr algn="r"/>
                      <a:r>
                        <a:rPr lang="es-CO" sz="2000" dirty="0" smtClean="0">
                          <a:latin typeface="+mn-lt"/>
                        </a:rPr>
                        <a:t>del territorio</a:t>
                      </a:r>
                      <a:endParaRPr lang="es-CO" sz="2000" dirty="0">
                        <a:latin typeface="+mn-lt"/>
                      </a:endParaRPr>
                    </a:p>
                  </a:txBody>
                  <a:tcPr/>
                </a:tc>
              </a:tr>
              <a:tr h="743736">
                <a:tc vMerge="1">
                  <a:txBody>
                    <a:bodyPr/>
                    <a:lstStyle/>
                    <a:p>
                      <a:endParaRPr lang="es-CO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000" dirty="0" smtClean="0">
                          <a:latin typeface="+mn-lt"/>
                        </a:rPr>
                        <a:t>Planeación ambiental</a:t>
                      </a:r>
                    </a:p>
                    <a:p>
                      <a:pPr algn="r"/>
                      <a:r>
                        <a:rPr lang="es-CO" sz="2000" dirty="0" smtClean="0">
                          <a:latin typeface="+mn-lt"/>
                        </a:rPr>
                        <a:t>participativa</a:t>
                      </a:r>
                      <a:endParaRPr lang="es-CO" sz="2000" dirty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338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8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539552" y="-27384"/>
            <a:ext cx="8208912" cy="648072"/>
          </a:xfrm>
        </p:spPr>
        <p:txBody>
          <a:bodyPr>
            <a:noAutofit/>
          </a:bodyPr>
          <a:lstStyle/>
          <a:p>
            <a:pPr algn="ctr"/>
            <a:r>
              <a:rPr lang="es-CO" sz="2400" b="1" dirty="0" smtClean="0">
                <a:solidFill>
                  <a:srgbClr val="2E2224"/>
                </a:solidFill>
                <a:ea typeface="+mn-ea"/>
                <a:cs typeface="+mn-cs"/>
              </a:rPr>
              <a:t>EJE: ADMINISTRACIÓN INTEGRAL DE LA RIQUEZA NATURAL</a:t>
            </a:r>
            <a:endParaRPr lang="es-CO" sz="2400" b="1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4475320"/>
              </p:ext>
            </p:extLst>
          </p:nvPr>
        </p:nvGraphicFramePr>
        <p:xfrm>
          <a:off x="395536" y="836712"/>
          <a:ext cx="8424936" cy="57115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00400"/>
                <a:gridCol w="4824536"/>
              </a:tblGrid>
              <a:tr h="462920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 smtClean="0">
                          <a:latin typeface="+mn-lt"/>
                        </a:rPr>
                        <a:t>PROGRAMA</a:t>
                      </a:r>
                      <a:endParaRPr lang="es-CO" sz="18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PROYECTOS</a:t>
                      </a:r>
                      <a:endParaRPr lang="es-CO" sz="1800" dirty="0">
                        <a:latin typeface="+mn-lt"/>
                      </a:endParaRPr>
                    </a:p>
                  </a:txBody>
                  <a:tcPr/>
                </a:tc>
              </a:tr>
              <a:tr h="57300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dirty="0" smtClean="0"/>
                        <a:t>GESTIÓN INTEGRAL DE RESIDUOS</a:t>
                      </a:r>
                      <a:r>
                        <a:rPr lang="es-CO" sz="1800" b="1" baseline="0" dirty="0" smtClean="0"/>
                        <a:t> </a:t>
                      </a:r>
                      <a:r>
                        <a:rPr lang="es-CO" sz="1800" b="1" dirty="0" smtClean="0"/>
                        <a:t>SÓLIDOS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0" kern="1200" dirty="0" smtClean="0">
                          <a:solidFill>
                            <a:srgbClr val="2E222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Gestión integral de residuos</a:t>
                      </a:r>
                      <a:r>
                        <a:rPr lang="es-CO" sz="1800" b="0" kern="1200" baseline="0" dirty="0" smtClean="0">
                          <a:solidFill>
                            <a:srgbClr val="2E222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800" b="0" kern="1200" dirty="0" smtClean="0">
                          <a:solidFill>
                            <a:srgbClr val="2E2224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sólidos </a:t>
                      </a:r>
                      <a:endParaRPr lang="es-CO" sz="1800" b="0" dirty="0" smtClean="0">
                        <a:latin typeface="+mn-lt"/>
                      </a:endParaRPr>
                    </a:p>
                  </a:txBody>
                  <a:tcPr/>
                </a:tc>
              </a:tr>
              <a:tr h="573008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8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dirty="0" smtClean="0"/>
                        <a:t>GESTIÓN INTEGRAL DEL RECURSO HÍDRICO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800" dirty="0" smtClean="0"/>
                        <a:t> Información y conocimiento</a:t>
                      </a:r>
                      <a:r>
                        <a:rPr lang="es-CO" sz="1800" baseline="0" dirty="0" smtClean="0"/>
                        <a:t> </a:t>
                      </a:r>
                      <a:r>
                        <a:rPr lang="es-CO" sz="1800" dirty="0" smtClean="0"/>
                        <a:t>del recurso hídrico  superficial</a:t>
                      </a:r>
                      <a:r>
                        <a:rPr lang="es-CO" sz="1800" baseline="0" dirty="0" smtClean="0"/>
                        <a:t> y subterráneo </a:t>
                      </a:r>
                      <a:r>
                        <a:rPr lang="es-CO" sz="1800" dirty="0" smtClean="0"/>
                        <a:t>(oferta,</a:t>
                      </a:r>
                      <a:r>
                        <a:rPr lang="es-CO" sz="1800" baseline="0" dirty="0" smtClean="0"/>
                        <a:t> </a:t>
                      </a:r>
                      <a:r>
                        <a:rPr lang="es-CO" sz="1800" dirty="0" smtClean="0"/>
                        <a:t>demanda</a:t>
                      </a:r>
                      <a:r>
                        <a:rPr lang="es-CO" sz="1800" baseline="0" dirty="0" smtClean="0"/>
                        <a:t>, uso, usuarios </a:t>
                      </a:r>
                      <a:r>
                        <a:rPr lang="es-CO" sz="1800" dirty="0" smtClean="0"/>
                        <a:t>y calidad)</a:t>
                      </a:r>
                      <a:endParaRPr lang="es-CO" sz="1800" dirty="0"/>
                    </a:p>
                  </a:txBody>
                  <a:tcPr/>
                </a:tc>
              </a:tr>
              <a:tr h="57300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800" dirty="0" smtClean="0"/>
                        <a:t>Planificación hidrológica</a:t>
                      </a:r>
                      <a:r>
                        <a:rPr lang="es-CO" sz="1800" baseline="0" dirty="0" smtClean="0"/>
                        <a:t> </a:t>
                      </a:r>
                      <a:r>
                        <a:rPr lang="es-CO" sz="1800" dirty="0" smtClean="0"/>
                        <a:t>participativa</a:t>
                      </a:r>
                      <a:endParaRPr lang="es-CO" sz="1800" dirty="0"/>
                    </a:p>
                  </a:txBody>
                  <a:tcPr/>
                </a:tc>
              </a:tr>
              <a:tr h="573008">
                <a:tc rowSpan="3">
                  <a:txBody>
                    <a:bodyPr/>
                    <a:lstStyle/>
                    <a:p>
                      <a:pPr algn="ctr"/>
                      <a:endParaRPr lang="es-CO" sz="1800" b="1" dirty="0" smtClean="0">
                        <a:latin typeface="+mn-lt"/>
                      </a:endParaRPr>
                    </a:p>
                    <a:p>
                      <a:pPr algn="ctr"/>
                      <a:endParaRPr lang="es-CO" sz="1800" b="1" dirty="0" smtClean="0">
                        <a:latin typeface="+mn-lt"/>
                      </a:endParaRPr>
                    </a:p>
                    <a:p>
                      <a:pPr algn="ctr"/>
                      <a:r>
                        <a:rPr lang="es-CO" sz="1800" b="1" dirty="0" smtClean="0">
                          <a:latin typeface="+mn-lt"/>
                        </a:rPr>
                        <a:t>GESTIÓN INTEGRAL DE BIENES Y SERVICIOS ECOSISTÉMICOS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 smtClean="0">
                          <a:latin typeface="+mn-lt"/>
                        </a:rPr>
                        <a:t>Fomento del conocimiento y uso sostenible de la biodiversidad</a:t>
                      </a:r>
                    </a:p>
                  </a:txBody>
                  <a:tcPr/>
                </a:tc>
              </a:tr>
              <a:tr h="573008">
                <a:tc vMerge="1">
                  <a:txBody>
                    <a:bodyPr/>
                    <a:lstStyle/>
                    <a:p>
                      <a:pPr algn="ctr"/>
                      <a:endParaRPr lang="es-CO" sz="2000" b="1" dirty="0" smtClean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dirty="0" smtClean="0">
                          <a:latin typeface="+mn-lt"/>
                        </a:rPr>
                        <a:t>Protección y manejo de áreas protegidas y ecosistemas estratégicos</a:t>
                      </a:r>
                      <a:r>
                        <a:rPr lang="es-CO" sz="1800" baseline="0" dirty="0" smtClean="0">
                          <a:latin typeface="+mn-lt"/>
                        </a:rPr>
                        <a:t> </a:t>
                      </a:r>
                      <a:r>
                        <a:rPr lang="es-CO" sz="1800" dirty="0" smtClean="0">
                          <a:latin typeface="+mn-lt"/>
                        </a:rPr>
                        <a:t>en</a:t>
                      </a:r>
                      <a:r>
                        <a:rPr lang="es-CO" sz="1800" baseline="0" dirty="0" smtClean="0">
                          <a:latin typeface="+mn-lt"/>
                        </a:rPr>
                        <a:t> </a:t>
                      </a:r>
                      <a:r>
                        <a:rPr lang="es-CO" sz="1800" dirty="0" smtClean="0">
                          <a:latin typeface="+mn-lt"/>
                        </a:rPr>
                        <a:t>la jurisdicción</a:t>
                      </a:r>
                    </a:p>
                  </a:txBody>
                  <a:tcPr/>
                </a:tc>
              </a:tr>
              <a:tr h="37790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800" dirty="0" smtClean="0">
                          <a:latin typeface="+mn-lt"/>
                        </a:rPr>
                        <a:t>Gestión y manejo de los bosques</a:t>
                      </a:r>
                      <a:r>
                        <a:rPr lang="es-CO" sz="1800" baseline="0" dirty="0" smtClean="0">
                          <a:latin typeface="+mn-lt"/>
                        </a:rPr>
                        <a:t> </a:t>
                      </a:r>
                      <a:r>
                        <a:rPr lang="es-CO" sz="1800" dirty="0" smtClean="0">
                          <a:latin typeface="+mn-lt"/>
                        </a:rPr>
                        <a:t>naturales</a:t>
                      </a:r>
                    </a:p>
                  </a:txBody>
                  <a:tcPr/>
                </a:tc>
              </a:tr>
              <a:tr h="573008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800" b="1" dirty="0" smtClean="0"/>
                        <a:t>GESTIÓN PARA LA PREVENCIÓN Y MITIGACIÓN DEL RIESGO ASOCIADO A FENÓMENOS NATURALES Y AL CAMBIO CLIMÁTICO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1800" dirty="0" smtClean="0">
                          <a:latin typeface="+mn-lt"/>
                        </a:rPr>
                        <a:t>Prevención y</a:t>
                      </a:r>
                      <a:r>
                        <a:rPr lang="es-CO" sz="1800" baseline="0" dirty="0" smtClean="0">
                          <a:latin typeface="+mn-lt"/>
                        </a:rPr>
                        <a:t> </a:t>
                      </a:r>
                      <a:r>
                        <a:rPr lang="es-CO" sz="1800" dirty="0" smtClean="0">
                          <a:latin typeface="+mn-lt"/>
                        </a:rPr>
                        <a:t>mitigación del riesgo</a:t>
                      </a:r>
                      <a:r>
                        <a:rPr lang="es-CO" sz="1800" baseline="0" dirty="0" smtClean="0">
                          <a:latin typeface="+mn-lt"/>
                        </a:rPr>
                        <a:t> </a:t>
                      </a:r>
                      <a:r>
                        <a:rPr lang="es-CO" sz="1800" dirty="0" smtClean="0">
                          <a:latin typeface="+mn-lt"/>
                        </a:rPr>
                        <a:t>asociado a</a:t>
                      </a:r>
                      <a:r>
                        <a:rPr lang="es-CO" sz="1800" baseline="0" dirty="0" smtClean="0">
                          <a:latin typeface="+mn-lt"/>
                        </a:rPr>
                        <a:t> </a:t>
                      </a:r>
                      <a:r>
                        <a:rPr lang="es-CO" sz="1800" dirty="0" smtClean="0">
                          <a:latin typeface="+mn-lt"/>
                        </a:rPr>
                        <a:t>fenómenos</a:t>
                      </a:r>
                      <a:r>
                        <a:rPr lang="es-CO" sz="1800" baseline="0" dirty="0" smtClean="0">
                          <a:latin typeface="+mn-lt"/>
                        </a:rPr>
                        <a:t> n</a:t>
                      </a:r>
                      <a:r>
                        <a:rPr lang="es-CO" sz="1800" dirty="0" smtClean="0">
                          <a:latin typeface="+mn-lt"/>
                        </a:rPr>
                        <a:t>aturales </a:t>
                      </a:r>
                    </a:p>
                  </a:txBody>
                  <a:tcPr/>
                </a:tc>
              </a:tr>
              <a:tr h="39812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6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s-CO" sz="1800" dirty="0" smtClean="0">
                        <a:latin typeface="+mn-lt"/>
                      </a:endParaRPr>
                    </a:p>
                    <a:p>
                      <a:pPr algn="r"/>
                      <a:r>
                        <a:rPr lang="es-CO" sz="1800" dirty="0" smtClean="0">
                          <a:latin typeface="+mn-lt"/>
                        </a:rPr>
                        <a:t>Adaptación al cambio</a:t>
                      </a:r>
                      <a:r>
                        <a:rPr lang="es-CO" sz="1800" baseline="0" dirty="0" smtClean="0">
                          <a:latin typeface="+mn-lt"/>
                        </a:rPr>
                        <a:t> </a:t>
                      </a:r>
                      <a:r>
                        <a:rPr lang="es-CO" sz="1800" dirty="0" smtClean="0">
                          <a:latin typeface="+mn-lt"/>
                        </a:rPr>
                        <a:t>climático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550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204">
            <a:alpha val="9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1835696" y="2892896"/>
            <a:ext cx="3528393" cy="824136"/>
          </a:xfrm>
        </p:spPr>
        <p:txBody>
          <a:bodyPr>
            <a:noAutofit/>
          </a:bodyPr>
          <a:lstStyle/>
          <a:p>
            <a:pPr algn="ctr"/>
            <a:r>
              <a:rPr lang="es-CO" sz="5400" b="1" dirty="0" smtClean="0"/>
              <a:t>GRACIAS</a:t>
            </a:r>
            <a:endParaRPr lang="es-CO" sz="5400" b="1" dirty="0"/>
          </a:p>
        </p:txBody>
      </p:sp>
    </p:spTree>
    <p:extLst>
      <p:ext uri="{BB962C8B-B14F-4D97-AF65-F5344CB8AC3E}">
        <p14:creationId xmlns:p14="http://schemas.microsoft.com/office/powerpoint/2010/main" val="217650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204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347864" y="548680"/>
            <a:ext cx="2304256" cy="680119"/>
          </a:xfrm>
        </p:spPr>
        <p:txBody>
          <a:bodyPr>
            <a:normAutofit/>
          </a:bodyPr>
          <a:lstStyle/>
          <a:p>
            <a:pPr algn="ctr"/>
            <a:r>
              <a:rPr lang="es-CO" b="1" dirty="0" smtClean="0"/>
              <a:t>ENFOQUE </a:t>
            </a:r>
            <a:endParaRPr lang="es-CO" b="1" dirty="0"/>
          </a:p>
        </p:txBody>
      </p:sp>
      <p:sp>
        <p:nvSpPr>
          <p:cNvPr id="6" name="5 Rectángulo"/>
          <p:cNvSpPr/>
          <p:nvPr/>
        </p:nvSpPr>
        <p:spPr>
          <a:xfrm>
            <a:off x="1043608" y="1614279"/>
            <a:ext cx="676875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CO" sz="2000" dirty="0" smtClean="0"/>
              <a:t>Concebir la Amazonía como un </a:t>
            </a:r>
            <a:r>
              <a:rPr lang="es-CO" sz="2000" dirty="0" err="1" smtClean="0"/>
              <a:t>socioecosistema</a:t>
            </a:r>
            <a:r>
              <a:rPr lang="es-CO" sz="2000" dirty="0" smtClean="0"/>
              <a:t>, es decir, como </a:t>
            </a:r>
            <a:r>
              <a:rPr lang="es-CO" sz="2000" i="1" dirty="0" smtClean="0"/>
              <a:t>“un sistema cuyos componentes son el espacio rural y urbano, sus habitantes (caracterizados por un contexto y procesos sociales, económicos, históricos y culturales), el entorno natural (aspectos físicos – bióticos), el contexto político - institucional y las relaciones que estos elementos tejen entre sí”</a:t>
            </a:r>
            <a:endParaRPr lang="es-CO" sz="2000" i="1" dirty="0"/>
          </a:p>
        </p:txBody>
      </p:sp>
      <p:sp>
        <p:nvSpPr>
          <p:cNvPr id="7" name="6 Rectángulo"/>
          <p:cNvSpPr/>
          <p:nvPr/>
        </p:nvSpPr>
        <p:spPr>
          <a:xfrm>
            <a:off x="1043608" y="4149080"/>
            <a:ext cx="67687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s-CO" sz="2000" dirty="0" smtClean="0"/>
              <a:t>Nuestro bienestar y el de la naturaleza van de la mano y es posible generar estrategias que permitan el desarrollo integral de los grupos humanos mientras buscamos la permanencia de nuestros recursos naturales.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348708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45711" y="548680"/>
            <a:ext cx="7128792" cy="680119"/>
          </a:xfrm>
        </p:spPr>
        <p:txBody>
          <a:bodyPr>
            <a:normAutofit/>
          </a:bodyPr>
          <a:lstStyle/>
          <a:p>
            <a:pPr algn="ctr"/>
            <a:r>
              <a:rPr lang="es-CO" sz="3200" b="1" dirty="0" smtClean="0"/>
              <a:t>POR QUÉ UN SOCIOECOSISTEMA?</a:t>
            </a:r>
            <a:endParaRPr lang="es-CO" sz="3200" b="1" dirty="0"/>
          </a:p>
        </p:txBody>
      </p:sp>
      <p:sp>
        <p:nvSpPr>
          <p:cNvPr id="6" name="5 Rectángulo"/>
          <p:cNvSpPr/>
          <p:nvPr/>
        </p:nvSpPr>
        <p:spPr>
          <a:xfrm>
            <a:off x="1093043" y="1745521"/>
            <a:ext cx="686333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dirty="0" smtClean="0"/>
              <a:t>“</a:t>
            </a:r>
            <a:r>
              <a:rPr lang="es-CO" sz="2000" i="1" dirty="0" smtClean="0"/>
              <a:t>El progreso con el objetivo de una sostenibilidad a largo plazo, depende de la comprensión de las dinámicas que suceden entre los sistemas sociales y ecológicos vinculados</a:t>
            </a:r>
            <a:r>
              <a:rPr lang="es-CO" sz="2000" dirty="0" smtClean="0"/>
              <a:t> “ (</a:t>
            </a:r>
            <a:r>
              <a:rPr lang="es-CO" sz="2000" dirty="0" err="1" smtClean="0"/>
              <a:t>Cummning</a:t>
            </a:r>
            <a:r>
              <a:rPr lang="es-CO" sz="2000" dirty="0" smtClean="0"/>
              <a:t> et al, 2005). </a:t>
            </a:r>
            <a:endParaRPr lang="es-CO" sz="2000" dirty="0"/>
          </a:p>
        </p:txBody>
      </p:sp>
      <p:sp>
        <p:nvSpPr>
          <p:cNvPr id="10" name="9 Rectángulo"/>
          <p:cNvSpPr/>
          <p:nvPr/>
        </p:nvSpPr>
        <p:spPr>
          <a:xfrm>
            <a:off x="1093045" y="3429000"/>
            <a:ext cx="69847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O" sz="2000" dirty="0"/>
              <a:t>L</a:t>
            </a:r>
            <a:r>
              <a:rPr lang="es-CO" sz="2000" dirty="0" smtClean="0"/>
              <a:t>a gestión de los recursos naturales no se trata de las cuestiones sólo ecológicas, ni sólo sociales, sino de múltiples elementos integrados.</a:t>
            </a:r>
          </a:p>
          <a:p>
            <a:pPr algn="just"/>
            <a:endParaRPr lang="es-CO" sz="2000" dirty="0"/>
          </a:p>
          <a:p>
            <a:pPr algn="just"/>
            <a:r>
              <a:rPr lang="es-CO" sz="2000" dirty="0" smtClean="0"/>
              <a:t>La Amazonía es un sistema en el que múltiples componentes culturales, políticos, sociales, económicos, ecológicos y tecnológicos entre otros, están interactuando.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43641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A905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588641"/>
            <a:ext cx="7920880" cy="680119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/>
              <a:t>CUÁL DEBE SER EL PROPÓSITO DEL PLAN?</a:t>
            </a:r>
            <a:endParaRPr lang="es-CO" b="1" dirty="0"/>
          </a:p>
        </p:txBody>
      </p:sp>
      <p:sp>
        <p:nvSpPr>
          <p:cNvPr id="7" name="6 Rectángulo"/>
          <p:cNvSpPr/>
          <p:nvPr/>
        </p:nvSpPr>
        <p:spPr>
          <a:xfrm>
            <a:off x="1115616" y="1988840"/>
            <a:ext cx="691276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000" dirty="0" smtClean="0"/>
              <a:t>Lograr que la gestión de los ecosistemas y recursos naturales no se centre en los componentes del sistema sino en sus relaciones, interacciones y retroalimentaciones.</a:t>
            </a:r>
          </a:p>
          <a:p>
            <a:pPr algn="just"/>
            <a:endParaRPr lang="es-CO" sz="20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000" dirty="0" smtClean="0"/>
              <a:t>Afrontar el desafío de revertir la degradación de los ecosistemas y al mismo tiempo satisfacer las mayores demandas de sus servicios.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O" sz="2000" dirty="0" smtClean="0"/>
              <a:t>Superar la visión tradicional del ejercicio de la autoridad ambiental basado solo en estrategias de comando y control, para pasar a una visión </a:t>
            </a:r>
            <a:r>
              <a:rPr lang="es-CO" sz="2000" dirty="0">
                <a:solidFill>
                  <a:srgbClr val="2E2224"/>
                </a:solidFill>
              </a:rPr>
              <a:t>integradora de todo el </a:t>
            </a:r>
            <a:r>
              <a:rPr lang="es-CO" sz="2000" dirty="0" smtClean="0">
                <a:solidFill>
                  <a:srgbClr val="2E2224"/>
                </a:solidFill>
              </a:rPr>
              <a:t>sistema.</a:t>
            </a:r>
            <a:endParaRPr lang="es-CO" sz="2000" dirty="0"/>
          </a:p>
        </p:txBody>
      </p:sp>
    </p:spTree>
    <p:extLst>
      <p:ext uri="{BB962C8B-B14F-4D97-AF65-F5344CB8AC3E}">
        <p14:creationId xmlns:p14="http://schemas.microsoft.com/office/powerpoint/2010/main" val="317478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6202">
            <a:alpha val="55686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899592" y="1844823"/>
            <a:ext cx="751310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s-CO" sz="2000" dirty="0">
              <a:solidFill>
                <a:srgbClr val="2E2224"/>
              </a:solidFill>
            </a:endParaRP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O" sz="2000" dirty="0" smtClean="0">
                <a:solidFill>
                  <a:srgbClr val="2E2224"/>
                </a:solidFill>
              </a:rPr>
              <a:t>Garantizar </a:t>
            </a:r>
            <a:r>
              <a:rPr lang="es-CO" sz="2000" dirty="0">
                <a:solidFill>
                  <a:srgbClr val="2E2224"/>
                </a:solidFill>
              </a:rPr>
              <a:t>la adopción de decisiones inclusivas, participativas y representativas que respondan a las necesidades a todos los </a:t>
            </a:r>
            <a:r>
              <a:rPr lang="es-CO" sz="2000" dirty="0" smtClean="0">
                <a:solidFill>
                  <a:srgbClr val="2E2224"/>
                </a:solidFill>
              </a:rPr>
              <a:t>niveles: </a:t>
            </a:r>
            <a:r>
              <a:rPr lang="es-CO" sz="2000" dirty="0" smtClean="0"/>
              <a:t>concertación con los actores estratégicos y conocedores del territorio que habitan, quienes hacen aportes vitales para orientar la gestión corporativa y que permitirán visibilizar nuevas formas de solución a los problemas ambientales.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s-CO" sz="20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000" dirty="0" smtClean="0">
                <a:solidFill>
                  <a:srgbClr val="2E2224"/>
                </a:solidFill>
              </a:rPr>
              <a:t>Conducir a tener una institución eficaz, responsable </a:t>
            </a:r>
            <a:r>
              <a:rPr lang="es-CO" sz="2000" dirty="0">
                <a:solidFill>
                  <a:srgbClr val="2E2224"/>
                </a:solidFill>
              </a:rPr>
              <a:t>y </a:t>
            </a:r>
            <a:r>
              <a:rPr lang="es-CO" sz="2000" dirty="0" smtClean="0">
                <a:solidFill>
                  <a:srgbClr val="2E2224"/>
                </a:solidFill>
              </a:rPr>
              <a:t>transparente a </a:t>
            </a:r>
            <a:r>
              <a:rPr lang="es-CO" sz="2000" dirty="0">
                <a:solidFill>
                  <a:srgbClr val="2E2224"/>
                </a:solidFill>
              </a:rPr>
              <a:t>todos los </a:t>
            </a:r>
            <a:r>
              <a:rPr lang="es-CO" sz="2000" dirty="0" smtClean="0">
                <a:solidFill>
                  <a:srgbClr val="2E2224"/>
                </a:solidFill>
              </a:rPr>
              <a:t>niveles. </a:t>
            </a:r>
          </a:p>
          <a:p>
            <a:pPr algn="just"/>
            <a:endParaRPr lang="es-CO" sz="2000" dirty="0" smtClean="0">
              <a:solidFill>
                <a:srgbClr val="2E2224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000" dirty="0" smtClean="0"/>
              <a:t>Promover cambios significativos en la institución y sus prácticas.</a:t>
            </a:r>
            <a:endParaRPr lang="es-CO" sz="2000" dirty="0"/>
          </a:p>
        </p:txBody>
      </p:sp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611560" y="732657"/>
            <a:ext cx="7920880" cy="680119"/>
          </a:xfrm>
        </p:spPr>
        <p:txBody>
          <a:bodyPr>
            <a:normAutofit fontScale="90000"/>
          </a:bodyPr>
          <a:lstStyle/>
          <a:p>
            <a:pPr algn="ctr"/>
            <a:r>
              <a:rPr lang="es-CO" b="1" dirty="0" smtClean="0"/>
              <a:t>CUÁL DEBE SER EL PROPÓSITO DEL PLAN?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268985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9204">
            <a:alpha val="6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20" y="188640"/>
            <a:ext cx="5040561" cy="680119"/>
          </a:xfrm>
        </p:spPr>
        <p:txBody>
          <a:bodyPr>
            <a:normAutofit/>
          </a:bodyPr>
          <a:lstStyle/>
          <a:p>
            <a:pPr algn="ctr"/>
            <a:r>
              <a:rPr lang="es-CO" b="1" dirty="0" smtClean="0"/>
              <a:t>MARCO ORIENTADOR</a:t>
            </a:r>
            <a:endParaRPr lang="es-CO" b="1" dirty="0"/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3582685866"/>
              </p:ext>
            </p:extLst>
          </p:nvPr>
        </p:nvGraphicFramePr>
        <p:xfrm>
          <a:off x="395536" y="918240"/>
          <a:ext cx="8280920" cy="5848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7 CuadroTexto"/>
          <p:cNvSpPr txBox="1"/>
          <p:nvPr/>
        </p:nvSpPr>
        <p:spPr>
          <a:xfrm>
            <a:off x="1547664" y="1556792"/>
            <a:ext cx="1656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solidFill>
                  <a:schemeClr val="bg1"/>
                </a:solidFill>
              </a:rPr>
              <a:t>Objetivo 13</a:t>
            </a:r>
            <a:r>
              <a:rPr lang="es-CO" sz="1200" dirty="0" smtClean="0">
                <a:solidFill>
                  <a:schemeClr val="bg1"/>
                </a:solidFill>
              </a:rPr>
              <a:t>: Adoptar medidas urgentes para combatir el cambio climático y sus efectos</a:t>
            </a:r>
            <a:endParaRPr lang="es-CO" sz="12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5148064" y="3212976"/>
            <a:ext cx="21602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solidFill>
                  <a:schemeClr val="bg1"/>
                </a:solidFill>
              </a:rPr>
              <a:t>Objetivo 15: </a:t>
            </a:r>
            <a:r>
              <a:rPr lang="es-CO" sz="1200" dirty="0" smtClean="0">
                <a:solidFill>
                  <a:schemeClr val="bg1"/>
                </a:solidFill>
              </a:rPr>
              <a:t>Promover el uso sostenible de los ecosistemas terrestres, luchar contra la desertificación, detener e invertir la degradación de las tierras y frenar la pérdida de la diversidad biológica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627784" y="2996952"/>
            <a:ext cx="18722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1200" b="1" dirty="0" smtClean="0">
                <a:solidFill>
                  <a:schemeClr val="bg1"/>
                </a:solidFill>
              </a:rPr>
              <a:t>CAPÍTULO VI</a:t>
            </a:r>
          </a:p>
          <a:p>
            <a:pPr algn="ctr"/>
            <a:r>
              <a:rPr lang="es-CO" sz="1200" b="1" dirty="0" smtClean="0">
                <a:solidFill>
                  <a:schemeClr val="bg1"/>
                </a:solidFill>
              </a:rPr>
              <a:t>Crecimiento Verde</a:t>
            </a:r>
          </a:p>
          <a:p>
            <a:pPr algn="ctr"/>
            <a:endParaRPr lang="es-CO" sz="1200" dirty="0">
              <a:solidFill>
                <a:schemeClr val="bg1"/>
              </a:solidFill>
            </a:endParaRPr>
          </a:p>
          <a:p>
            <a:pPr algn="ctr"/>
            <a:r>
              <a:rPr lang="es-CO" sz="1200" dirty="0" smtClean="0">
                <a:solidFill>
                  <a:schemeClr val="bg1"/>
                </a:solidFill>
              </a:rPr>
              <a:t>Artículos 170 a 179:</a:t>
            </a:r>
          </a:p>
          <a:p>
            <a:pPr algn="ctr"/>
            <a:r>
              <a:rPr lang="es-CO" sz="1200" dirty="0" smtClean="0">
                <a:solidFill>
                  <a:schemeClr val="bg1"/>
                </a:solidFill>
              </a:rPr>
              <a:t>Investigación, innovación, competitividad; cambio climático, deforestación, humedales, páramos,  PSA, GEI, EIA, LA. </a:t>
            </a:r>
            <a:endParaRPr lang="es-CO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92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7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113026" y="332656"/>
            <a:ext cx="6771342" cy="680119"/>
          </a:xfrm>
        </p:spPr>
        <p:txBody>
          <a:bodyPr>
            <a:normAutofit/>
          </a:bodyPr>
          <a:lstStyle/>
          <a:p>
            <a:pPr algn="ctr"/>
            <a:r>
              <a:rPr lang="es-CO" b="1" dirty="0" smtClean="0"/>
              <a:t>EJES O LÍNEAS ESTRATÉGICAS</a:t>
            </a:r>
            <a:endParaRPr lang="es-CO" b="1" dirty="0"/>
          </a:p>
        </p:txBody>
      </p:sp>
      <p:sp>
        <p:nvSpPr>
          <p:cNvPr id="8" name="7 Rectángulo"/>
          <p:cNvSpPr/>
          <p:nvPr/>
        </p:nvSpPr>
        <p:spPr>
          <a:xfrm>
            <a:off x="897002" y="1196752"/>
            <a:ext cx="741682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000" b="1" dirty="0" smtClean="0"/>
              <a:t>Información para la generación de conocimiento y  participación de la comunidad en la gestión de los recursos</a:t>
            </a:r>
            <a:r>
              <a:rPr lang="es-CO" sz="2000" dirty="0" smtClean="0"/>
              <a:t>. La educación, la comunicación y la cultura juegan un rol fundamental para transmitir información y transformar a nuestra sociedad, ya que no sólo permiten legitimar el ejercicio de la Autoridad Ambiental, sino que motiva de manera efectiva a cada persona, sector e institución a pensar y actuar de manera responsable y ética.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es-CO" sz="2000" dirty="0" smtClean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es-CO" sz="2000" dirty="0" smtClean="0"/>
              <a:t> </a:t>
            </a:r>
            <a:r>
              <a:rPr lang="es-CO" sz="2000" b="1" dirty="0" smtClean="0"/>
              <a:t>Planificación y ordenamiento ambiental del territorio.</a:t>
            </a:r>
            <a:r>
              <a:rPr lang="es-CO" sz="2000" dirty="0" smtClean="0"/>
              <a:t> Orientar la adecuada ocupación del territorio y fortalecer la articulación de los diferentes actores implicados en el tema, fomenta la responsabilidad y compromiso de las comunidades étnicas, afrodescendientes, campesinas, sectores productivos, administraciones municipales, sectores académicos, científicos, entre otros, en torno a la oferta natural que tenemos y queremos heredar a nuestras generaciones futuras.</a:t>
            </a:r>
          </a:p>
        </p:txBody>
      </p:sp>
    </p:spTree>
    <p:extLst>
      <p:ext uri="{BB962C8B-B14F-4D97-AF65-F5344CB8AC3E}">
        <p14:creationId xmlns:p14="http://schemas.microsoft.com/office/powerpoint/2010/main" val="90564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5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897002" y="1639828"/>
            <a:ext cx="741682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sz="2000" b="1" dirty="0" smtClean="0"/>
              <a:t>Administración integral de la riqueza natural</a:t>
            </a:r>
            <a:r>
              <a:rPr lang="es-CO" sz="2000" dirty="0" smtClean="0"/>
              <a:t>. Esto implica pensar en:</a:t>
            </a:r>
          </a:p>
          <a:p>
            <a:pPr algn="just"/>
            <a:endParaRPr lang="es-CO" sz="2000" dirty="0"/>
          </a:p>
          <a:p>
            <a:pPr marL="342900" indent="-342900" algn="just">
              <a:buFontTx/>
              <a:buChar char="-"/>
            </a:pPr>
            <a:r>
              <a:rPr lang="es-CO" sz="2000" dirty="0" smtClean="0"/>
              <a:t>Fortalecer las capacidades del talento humano de la Corporación.</a:t>
            </a:r>
          </a:p>
          <a:p>
            <a:pPr marL="342900" indent="-342900" algn="just">
              <a:buFontTx/>
              <a:buChar char="-"/>
            </a:pPr>
            <a:r>
              <a:rPr lang="es-CO" sz="2000" dirty="0"/>
              <a:t>M</a:t>
            </a:r>
            <a:r>
              <a:rPr lang="es-CO" sz="2000" dirty="0" smtClean="0"/>
              <a:t>ejorar la atención a nuestros usuarios.</a:t>
            </a:r>
          </a:p>
          <a:p>
            <a:pPr marL="342900" indent="-342900" algn="just">
              <a:buFontTx/>
              <a:buChar char="-"/>
            </a:pPr>
            <a:r>
              <a:rPr lang="es-CO" sz="2000" dirty="0" smtClean="0"/>
              <a:t>Integrar el conocimiento, los desarrollos tecnológicos y los planes temáticos elaborados en los procesos misionales, a los procedimientos administrativos ambientales.</a:t>
            </a:r>
          </a:p>
          <a:p>
            <a:pPr marL="342900" indent="-342900" algn="just">
              <a:buFontTx/>
              <a:buChar char="-"/>
            </a:pPr>
            <a:r>
              <a:rPr lang="es-CO" sz="2000" dirty="0" smtClean="0"/>
              <a:t>Racionalizar los trámites y mejorar la evaluación, seguimiento y control de los mismos.</a:t>
            </a:r>
          </a:p>
          <a:p>
            <a:pPr marL="342900" indent="-342900" algn="just">
              <a:buFontTx/>
              <a:buChar char="-"/>
            </a:pPr>
            <a:r>
              <a:rPr lang="es-CO" sz="2000" dirty="0" smtClean="0"/>
              <a:t>Fomentar la cultura de la legalidad y corresponsabilidad frente el aprovechamiento sostenible de los RNR.</a:t>
            </a:r>
            <a:endParaRPr lang="es-CO" sz="2000" dirty="0"/>
          </a:p>
        </p:txBody>
      </p:sp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113026" y="332656"/>
            <a:ext cx="6771342" cy="680119"/>
          </a:xfrm>
        </p:spPr>
        <p:txBody>
          <a:bodyPr>
            <a:normAutofit/>
          </a:bodyPr>
          <a:lstStyle/>
          <a:p>
            <a:pPr algn="ctr"/>
            <a:r>
              <a:rPr lang="es-CO" b="1" dirty="0" smtClean="0"/>
              <a:t>EJES O LÍNEAS ESTRATÉGICAS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307876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E6202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323528" y="476672"/>
            <a:ext cx="8591550" cy="1184176"/>
          </a:xfrm>
        </p:spPr>
        <p:txBody>
          <a:bodyPr>
            <a:noAutofit/>
          </a:bodyPr>
          <a:lstStyle/>
          <a:p>
            <a:pPr algn="ctr"/>
            <a:r>
              <a:rPr lang="es-CO" sz="2400" b="1" dirty="0" smtClean="0">
                <a:solidFill>
                  <a:srgbClr val="2E2224"/>
                </a:solidFill>
                <a:ea typeface="+mn-ea"/>
                <a:cs typeface="+mn-cs"/>
              </a:rPr>
              <a:t>EJE: INFORMACIÓN PARA LA GENERACIÓN DE CONOCIMIENTO Y  PARTICIPACIÓN DE LA COMUNIDAD EN LA GESTIÓN DE LOS RECURSOS</a:t>
            </a:r>
            <a:endParaRPr lang="es-CO" sz="2400" b="1" dirty="0"/>
          </a:p>
        </p:txBody>
      </p:sp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362029"/>
              </p:ext>
            </p:extLst>
          </p:nvPr>
        </p:nvGraphicFramePr>
        <p:xfrm>
          <a:off x="827584" y="2104625"/>
          <a:ext cx="7416824" cy="384465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84376"/>
                <a:gridCol w="4032448"/>
              </a:tblGrid>
              <a:tr h="430895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 smtClean="0">
                          <a:latin typeface="+mn-lt"/>
                        </a:rPr>
                        <a:t>PROGRAMA</a:t>
                      </a:r>
                      <a:endParaRPr lang="es-CO" sz="2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000" dirty="0" smtClean="0">
                          <a:latin typeface="+mn-lt"/>
                        </a:rPr>
                        <a:t>PROYECTOS</a:t>
                      </a:r>
                      <a:endParaRPr lang="es-CO" sz="2000" dirty="0">
                        <a:latin typeface="+mn-lt"/>
                      </a:endParaRPr>
                    </a:p>
                  </a:txBody>
                  <a:tcPr/>
                </a:tc>
              </a:tr>
              <a:tr h="430895">
                <a:tc rowSpan="2">
                  <a:txBody>
                    <a:bodyPr/>
                    <a:lstStyle/>
                    <a:p>
                      <a:pPr algn="ctr"/>
                      <a:endParaRPr lang="es-CO" sz="2000" dirty="0" smtClean="0"/>
                    </a:p>
                    <a:p>
                      <a:pPr algn="ctr"/>
                      <a:r>
                        <a:rPr lang="es-CO" sz="2000" dirty="0" smtClean="0"/>
                        <a:t> </a:t>
                      </a:r>
                      <a:r>
                        <a:rPr lang="es-CO" sz="2000" b="1" dirty="0" smtClean="0"/>
                        <a:t>INTEGRACIÓN DE LA INFORMACIÓN, EL CONOCIMIENTO Y LA COMUNICACIÓN</a:t>
                      </a:r>
                      <a:endParaRPr lang="es-CO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000" dirty="0" smtClean="0"/>
                        <a:t>Consolidación del Sistema de Información Ambiental Corporativo</a:t>
                      </a:r>
                      <a:endParaRPr lang="es-CO" sz="2000" dirty="0"/>
                    </a:p>
                  </a:txBody>
                  <a:tcPr/>
                </a:tc>
              </a:tr>
              <a:tr h="430895">
                <a:tc vMerge="1">
                  <a:txBody>
                    <a:bodyPr/>
                    <a:lstStyle/>
                    <a:p>
                      <a:pPr algn="ctr"/>
                      <a:endParaRPr lang="es-CO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000" dirty="0" smtClean="0"/>
                        <a:t> Promoción de la</a:t>
                      </a:r>
                      <a:r>
                        <a:rPr lang="es-CO" sz="2000" baseline="0" dirty="0" smtClean="0"/>
                        <a:t> educación, la </a:t>
                      </a:r>
                      <a:r>
                        <a:rPr lang="es-CO" sz="2000" dirty="0" smtClean="0"/>
                        <a:t>comunicación y la</a:t>
                      </a:r>
                      <a:r>
                        <a:rPr lang="es-CO" sz="2000" baseline="0" dirty="0" smtClean="0"/>
                        <a:t> </a:t>
                      </a:r>
                      <a:r>
                        <a:rPr lang="es-CO" sz="2000" dirty="0" smtClean="0"/>
                        <a:t>participación </a:t>
                      </a:r>
                      <a:r>
                        <a:rPr lang="es-CO" sz="2000" baseline="0" dirty="0" smtClean="0"/>
                        <a:t>ambiental</a:t>
                      </a:r>
                      <a:endParaRPr lang="es-CO" sz="2000" dirty="0"/>
                    </a:p>
                  </a:txBody>
                  <a:tcPr/>
                </a:tc>
              </a:tr>
              <a:tr h="430895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2000" b="1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000" b="1" dirty="0" smtClean="0"/>
                        <a:t>CONSTRUCCIÓN DE UNA CULTURA AMBIENTAL RESPONSABLE Y ÉTICA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000" dirty="0" smtClean="0"/>
                        <a:t>Fortalecimiento de</a:t>
                      </a:r>
                      <a:r>
                        <a:rPr lang="es-CO" sz="2000" baseline="0" dirty="0" smtClean="0"/>
                        <a:t> </a:t>
                      </a:r>
                      <a:r>
                        <a:rPr lang="es-CO" sz="2000" dirty="0" smtClean="0"/>
                        <a:t>las</a:t>
                      </a:r>
                      <a:r>
                        <a:rPr lang="es-CO" sz="2000" baseline="0" dirty="0" smtClean="0"/>
                        <a:t> </a:t>
                      </a:r>
                      <a:r>
                        <a:rPr lang="es-CO" sz="2000" dirty="0" smtClean="0"/>
                        <a:t>organizaciones</a:t>
                      </a:r>
                      <a:r>
                        <a:rPr lang="es-CO" sz="2000" baseline="0" dirty="0" smtClean="0"/>
                        <a:t> </a:t>
                      </a:r>
                      <a:r>
                        <a:rPr lang="es-CO" sz="2000" dirty="0" smtClean="0"/>
                        <a:t>ambientales </a:t>
                      </a:r>
                      <a:endParaRPr lang="es-CO" sz="2000" dirty="0"/>
                    </a:p>
                  </a:txBody>
                  <a:tcPr/>
                </a:tc>
              </a:tr>
              <a:tr h="430895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O" sz="2000" dirty="0" smtClean="0"/>
                        <a:t> Fortalecimiento de</a:t>
                      </a:r>
                      <a:r>
                        <a:rPr lang="es-CO" sz="2000" baseline="0" dirty="0" smtClean="0"/>
                        <a:t> </a:t>
                      </a:r>
                      <a:r>
                        <a:rPr lang="es-CO" sz="2000" dirty="0" smtClean="0"/>
                        <a:t>las comunidades étnicas, afrodescendientes y campesinas</a:t>
                      </a:r>
                      <a:endParaRPr lang="es-CO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0993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ho">
  <a:themeElements>
    <a:clrScheme name="SOHO">
      <a:dk1>
        <a:srgbClr val="2E2224"/>
      </a:dk1>
      <a:lt1>
        <a:sysClr val="window" lastClr="FFFFFF"/>
      </a:lt1>
      <a:dk2>
        <a:srgbClr val="48231E"/>
      </a:dk2>
      <a:lt2>
        <a:srgbClr val="CBD8DD"/>
      </a:lt2>
      <a:accent1>
        <a:srgbClr val="61625E"/>
      </a:accent1>
      <a:accent2>
        <a:srgbClr val="964D2C"/>
      </a:accent2>
      <a:accent3>
        <a:srgbClr val="66553E"/>
      </a:accent3>
      <a:accent4>
        <a:srgbClr val="848058"/>
      </a:accent4>
      <a:accent5>
        <a:srgbClr val="AFA14B"/>
      </a:accent5>
      <a:accent6>
        <a:srgbClr val="AD7D4D"/>
      </a:accent6>
      <a:hlink>
        <a:srgbClr val="FFDE66"/>
      </a:hlink>
      <a:folHlink>
        <a:srgbClr val="C0AEBC"/>
      </a:folHlink>
    </a:clrScheme>
    <a:fontScheme name="SOHO">
      <a:majorFont>
        <a:latin typeface="Candara"/>
        <a:ea typeface=""/>
        <a:cs typeface=""/>
        <a:font script="Jpan" typeface="ＭＳ Ｐゴシック"/>
        <a:font script="Hang" typeface="HY견명조"/>
        <a:font script="Hans" typeface="华文新魏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HO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7000"/>
                <a:satMod val="150000"/>
              </a:schemeClr>
            </a:gs>
            <a:gs pos="30000">
              <a:schemeClr val="phClr">
                <a:shade val="94000"/>
                <a:satMod val="130000"/>
              </a:schemeClr>
            </a:gs>
            <a:gs pos="45000">
              <a:schemeClr val="phClr">
                <a:shade val="100000"/>
                <a:satMod val="120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4000"/>
                <a:satMod val="130000"/>
              </a:schemeClr>
            </a:gs>
            <a:gs pos="100000">
              <a:schemeClr val="phClr">
                <a:shade val="67000"/>
                <a:satMod val="15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2700000" algn="b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700000"/>
            </a:lightRig>
          </a:scene3d>
          <a:sp3d contourW="19050">
            <a:bevelT w="31750" h="38100"/>
            <a:contourClr>
              <a:schemeClr val="phClr">
                <a:shade val="15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4000"/>
                <a:satMod val="210000"/>
              </a:schemeClr>
            </a:gs>
            <a:gs pos="40000">
              <a:schemeClr val="phClr">
                <a:tint val="72000"/>
                <a:shade val="99000"/>
                <a:satMod val="200000"/>
              </a:schemeClr>
            </a:gs>
            <a:gs pos="100000">
              <a:schemeClr val="phClr">
                <a:tint val="100000"/>
                <a:shade val="30000"/>
                <a:alpha val="100000"/>
                <a:satMod val="17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86000"/>
                <a:alpha val="90000"/>
              </a:schemeClr>
              <a:schemeClr val="phClr">
                <a:shade val="49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TM01790493[[fn=SOHO]]</Template>
  <TotalTime>838</TotalTime>
  <Words>1034</Words>
  <Application>Microsoft Office PowerPoint</Application>
  <PresentationFormat>Presentación en pantalla (4:3)</PresentationFormat>
  <Paragraphs>102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Soho</vt:lpstr>
      <vt:lpstr>Propuesta plan de acción 2016 – 2019 “La  sostenibilidad en la Amazonía, un reto a la gestión”</vt:lpstr>
      <vt:lpstr>ENFOQUE </vt:lpstr>
      <vt:lpstr>POR QUÉ UN SOCIOECOSISTEMA?</vt:lpstr>
      <vt:lpstr>CUÁL DEBE SER EL PROPÓSITO DEL PLAN?</vt:lpstr>
      <vt:lpstr>CUÁL DEBE SER EL PROPÓSITO DEL PLAN?</vt:lpstr>
      <vt:lpstr>MARCO ORIENTADOR</vt:lpstr>
      <vt:lpstr>EJES O LÍNEAS ESTRATÉGICAS</vt:lpstr>
      <vt:lpstr>EJES O LÍNEAS ESTRATÉGICAS</vt:lpstr>
      <vt:lpstr>EJE: INFORMACIÓN PARA LA GENERACIÓN DE CONOCIMIENTO Y  PARTICIPACIÓN DE LA COMUNIDAD EN LA GESTIÓN DE LOS RECURSOS</vt:lpstr>
      <vt:lpstr>Presentación de PowerPoint</vt:lpstr>
      <vt:lpstr>EJE: ADMINISTRACIÓN INTEGRAL DE LA RIQUEZA NATURAL</vt:lpstr>
      <vt:lpstr>GRACIAS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plan de acción 2016 - 2019</dc:title>
  <dc:creator>ACI</dc:creator>
  <cp:lastModifiedBy>ACI</cp:lastModifiedBy>
  <cp:revision>229</cp:revision>
  <dcterms:created xsi:type="dcterms:W3CDTF">2015-11-17T00:19:03Z</dcterms:created>
  <dcterms:modified xsi:type="dcterms:W3CDTF">2015-11-17T16:59:57Z</dcterms:modified>
</cp:coreProperties>
</file>