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7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15/11/2015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15/11/2015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15/11/2015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15/11/2015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15/11/2015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A847CFC-816F-41D0-AAC0-9BF4FEBC753E}" type="datetimeFigureOut">
              <a:rPr lang="es-ES" smtClean="0"/>
              <a:t>15/11/2015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A847CFC-816F-41D0-AAC0-9BF4FEBC753E}" type="datetimeFigureOut">
              <a:rPr lang="es-ES" smtClean="0"/>
              <a:t>15/11/2015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t>‹Nº›</a:t>
            </a:fld>
            <a:endParaRPr lang="es-E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7A847CFC-816F-41D0-AAC0-9BF4FEBC753E}" type="datetimeFigureOut">
              <a:rPr lang="es-ES" smtClean="0"/>
              <a:t>15/11/2015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t>15/11/2015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15/11/2015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15/11/2015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A847CFC-816F-41D0-AAC0-9BF4FEBC753E}" type="datetimeFigureOut">
              <a:rPr lang="es-ES" smtClean="0"/>
              <a:t>15/11/2015</a:t>
            </a:fld>
            <a:endParaRPr lang="es-E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E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package" Target="../embeddings/Documento_de_Microsoft_Word1.docx"/><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package" Target="../embeddings/Documento_de_Microsoft_Word2.docx"/></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Objeto"/>
          <p:cNvGraphicFramePr>
            <a:graphicFrameLocks noChangeAspect="1"/>
          </p:cNvGraphicFramePr>
          <p:nvPr>
            <p:extLst>
              <p:ext uri="{D42A27DB-BD31-4B8C-83A1-F6EECF244321}">
                <p14:modId xmlns:p14="http://schemas.microsoft.com/office/powerpoint/2010/main" val="1283902290"/>
              </p:ext>
            </p:extLst>
          </p:nvPr>
        </p:nvGraphicFramePr>
        <p:xfrm>
          <a:off x="1135663" y="519006"/>
          <a:ext cx="7272808" cy="3362325"/>
        </p:xfrm>
        <a:graphic>
          <a:graphicData uri="http://schemas.openxmlformats.org/presentationml/2006/ole">
            <mc:AlternateContent xmlns:mc="http://schemas.openxmlformats.org/markup-compatibility/2006">
              <mc:Choice xmlns:v="urn:schemas-microsoft-com:vml" Requires="v">
                <p:oleObj spid="_x0000_s1037" name="Documento" r:id="rId3" imgW="5931218" imgH="3362801" progId="Word.Document.12">
                  <p:embed/>
                </p:oleObj>
              </mc:Choice>
              <mc:Fallback>
                <p:oleObj name="Documento" r:id="rId3" imgW="5931218" imgH="3362801" progId="Word.Document.12">
                  <p:embed/>
                  <p:pic>
                    <p:nvPicPr>
                      <p:cNvPr id="0" name=""/>
                      <p:cNvPicPr/>
                      <p:nvPr/>
                    </p:nvPicPr>
                    <p:blipFill>
                      <a:blip r:embed="rId4"/>
                      <a:stretch>
                        <a:fillRect/>
                      </a:stretch>
                    </p:blipFill>
                    <p:spPr>
                      <a:xfrm>
                        <a:off x="1135663" y="519006"/>
                        <a:ext cx="7272808" cy="3362325"/>
                      </a:xfrm>
                      <a:prstGeom prst="rect">
                        <a:avLst/>
                      </a:prstGeom>
                    </p:spPr>
                  </p:pic>
                </p:oleObj>
              </mc:Fallback>
            </mc:AlternateContent>
          </a:graphicData>
        </a:graphic>
      </p:graphicFrame>
      <p:sp>
        <p:nvSpPr>
          <p:cNvPr id="7" name="6 Rectángulo"/>
          <p:cNvSpPr/>
          <p:nvPr/>
        </p:nvSpPr>
        <p:spPr>
          <a:xfrm>
            <a:off x="1315683" y="3501008"/>
            <a:ext cx="6912768" cy="1200329"/>
          </a:xfrm>
          <a:prstGeom prst="rect">
            <a:avLst/>
          </a:prstGeom>
        </p:spPr>
        <p:txBody>
          <a:bodyPr wrap="square">
            <a:spAutoFit/>
          </a:bodyPr>
          <a:lstStyle/>
          <a:p>
            <a:r>
              <a:rPr lang="es-ES_tradnl" b="1" dirty="0"/>
              <a:t>Carlos Alberto López Ocampo</a:t>
            </a:r>
            <a:endParaRPr lang="es-ES" dirty="0"/>
          </a:p>
          <a:p>
            <a:r>
              <a:rPr lang="es-ES_tradnl" dirty="0"/>
              <a:t>Ingeniero Ambiental y de Saneamiento, Máster en Cooperación Internacional, (c) Magíster en Gestión y Auditorías Ambientales.</a:t>
            </a:r>
            <a:endParaRPr lang="es-ES" dirty="0"/>
          </a:p>
          <a:p>
            <a:r>
              <a:rPr lang="es-ES_tradnl" dirty="0"/>
              <a:t>Candidato a Director General de </a:t>
            </a:r>
            <a:r>
              <a:rPr lang="es-ES_tradnl" dirty="0" err="1"/>
              <a:t>Corpoamazonia</a:t>
            </a:r>
            <a:endParaRPr lang="es-ES" dirty="0"/>
          </a:p>
        </p:txBody>
      </p:sp>
    </p:spTree>
    <p:extLst>
      <p:ext uri="{BB962C8B-B14F-4D97-AF65-F5344CB8AC3E}">
        <p14:creationId xmlns:p14="http://schemas.microsoft.com/office/powerpoint/2010/main" val="2692410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80728"/>
            <a:ext cx="8229600" cy="5184576"/>
          </a:xfrm>
        </p:spPr>
        <p:txBody>
          <a:bodyPr/>
          <a:lstStyle/>
          <a:p>
            <a:pPr marL="0" indent="0" algn="ctr">
              <a:buNone/>
            </a:pPr>
            <a:r>
              <a:rPr lang="es-CO" dirty="0"/>
              <a:t>Los siguientes son los objetivos propuestos</a:t>
            </a:r>
            <a:r>
              <a:rPr lang="es-CO" dirty="0" smtClean="0"/>
              <a:t>:</a:t>
            </a:r>
          </a:p>
          <a:p>
            <a:pPr algn="ctr"/>
            <a:endParaRPr lang="es-ES" dirty="0"/>
          </a:p>
          <a:p>
            <a:pPr marL="0" indent="0" algn="ctr">
              <a:buNone/>
            </a:pPr>
            <a:r>
              <a:rPr lang="es-CO" dirty="0" smtClean="0"/>
              <a:t>	</a:t>
            </a:r>
            <a:r>
              <a:rPr lang="es-CO" b="1" dirty="0" smtClean="0"/>
              <a:t>1. </a:t>
            </a:r>
            <a:r>
              <a:rPr lang="es-CO" dirty="0" smtClean="0"/>
              <a:t>Ejercer </a:t>
            </a:r>
            <a:r>
              <a:rPr lang="es-CO" dirty="0"/>
              <a:t>la Autoridad Ambiental, recuperando el principio de </a:t>
            </a:r>
            <a:r>
              <a:rPr lang="es-CO" dirty="0" smtClean="0"/>
              <a:t>Autoridad.</a:t>
            </a:r>
            <a:endParaRPr lang="es-ES" dirty="0"/>
          </a:p>
          <a:p>
            <a:pPr marL="0" indent="0" algn="ctr">
              <a:buNone/>
            </a:pPr>
            <a:r>
              <a:rPr lang="es-CO" b="1" dirty="0" smtClean="0"/>
              <a:t>2. </a:t>
            </a:r>
            <a:r>
              <a:rPr lang="es-CO" dirty="0" smtClean="0"/>
              <a:t>Mejorar </a:t>
            </a:r>
            <a:r>
              <a:rPr lang="es-CO" dirty="0"/>
              <a:t>la Planificación Ambiental Territorial.</a:t>
            </a:r>
            <a:endParaRPr lang="es-ES" dirty="0"/>
          </a:p>
          <a:p>
            <a:pPr marL="0" indent="0" algn="ctr">
              <a:buNone/>
            </a:pPr>
            <a:r>
              <a:rPr lang="es-CO" b="1" dirty="0" smtClean="0"/>
              <a:t>3.</a:t>
            </a:r>
            <a:r>
              <a:rPr lang="es-CO" dirty="0" smtClean="0"/>
              <a:t>Liderar </a:t>
            </a:r>
            <a:r>
              <a:rPr lang="es-CO" dirty="0"/>
              <a:t>la Educación Ambiental </a:t>
            </a:r>
            <a:endParaRPr lang="es-CO" dirty="0" smtClean="0"/>
          </a:p>
          <a:p>
            <a:pPr marL="0" indent="0" algn="ctr">
              <a:buNone/>
            </a:pPr>
            <a:r>
              <a:rPr lang="es-ES" b="1" dirty="0" smtClean="0"/>
              <a:t>4. </a:t>
            </a:r>
            <a:r>
              <a:rPr lang="es-ES" dirty="0" smtClean="0"/>
              <a:t>Fortalecer la Gestión del Riesgo</a:t>
            </a:r>
            <a:endParaRPr lang="es-ES" dirty="0"/>
          </a:p>
          <a:p>
            <a:pPr marL="0" indent="0" algn="ctr">
              <a:buNone/>
            </a:pPr>
            <a:r>
              <a:rPr lang="es-CO" b="1" dirty="0"/>
              <a:t>5</a:t>
            </a:r>
            <a:r>
              <a:rPr lang="es-CO" b="1" dirty="0" smtClean="0"/>
              <a:t>. </a:t>
            </a:r>
            <a:r>
              <a:rPr lang="es-CO" dirty="0" smtClean="0"/>
              <a:t>Promover </a:t>
            </a:r>
            <a:r>
              <a:rPr lang="es-CO" dirty="0"/>
              <a:t>el Desarrollo Humano Sostenible</a:t>
            </a:r>
            <a:endParaRPr lang="es-ES" dirty="0"/>
          </a:p>
          <a:p>
            <a:pPr marL="0" indent="0" algn="ctr">
              <a:buNone/>
            </a:pPr>
            <a:r>
              <a:rPr lang="es-CO" b="1" dirty="0"/>
              <a:t>6</a:t>
            </a:r>
            <a:r>
              <a:rPr lang="es-CO" b="1" dirty="0" smtClean="0"/>
              <a:t>. </a:t>
            </a:r>
            <a:r>
              <a:rPr lang="es-CO" dirty="0"/>
              <a:t>Liderar la Gestión Ambiental de una manera interdisciplinaria, pluricultural y </a:t>
            </a:r>
            <a:r>
              <a:rPr lang="es-CO" dirty="0" err="1"/>
              <a:t>pluriétnica</a:t>
            </a:r>
            <a:r>
              <a:rPr lang="es-CO" dirty="0"/>
              <a:t>.</a:t>
            </a:r>
            <a:endParaRPr lang="es-ES" dirty="0"/>
          </a:p>
          <a:p>
            <a:pPr marL="0" indent="0" algn="ctr">
              <a:buNone/>
            </a:pPr>
            <a:r>
              <a:rPr lang="es-CO" b="1" dirty="0"/>
              <a:t>7</a:t>
            </a:r>
            <a:r>
              <a:rPr lang="es-CO" b="1" dirty="0" smtClean="0"/>
              <a:t>. </a:t>
            </a:r>
            <a:r>
              <a:rPr lang="es-CO" dirty="0" smtClean="0"/>
              <a:t>Mejorar </a:t>
            </a:r>
            <a:r>
              <a:rPr lang="es-CO" dirty="0"/>
              <a:t>el Sistema Integrado de </a:t>
            </a:r>
            <a:r>
              <a:rPr lang="es-CO" dirty="0" smtClean="0"/>
              <a:t>Gestión</a:t>
            </a:r>
            <a:endParaRPr lang="es-ES" dirty="0"/>
          </a:p>
          <a:p>
            <a:endParaRPr lang="es-ES" dirty="0"/>
          </a:p>
        </p:txBody>
      </p:sp>
    </p:spTree>
    <p:extLst>
      <p:ext uri="{BB962C8B-B14F-4D97-AF65-F5344CB8AC3E}">
        <p14:creationId xmlns:p14="http://schemas.microsoft.com/office/powerpoint/2010/main" val="1181047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424936" cy="4876800"/>
          </a:xfrm>
        </p:spPr>
        <p:txBody>
          <a:bodyPr>
            <a:normAutofit fontScale="92500" lnSpcReduction="10000"/>
          </a:bodyPr>
          <a:lstStyle/>
          <a:p>
            <a:pPr marL="0" indent="0" algn="ctr">
              <a:buNone/>
            </a:pPr>
            <a:r>
              <a:rPr lang="es-CO" dirty="0"/>
              <a:t>La propuesta de Plan de Acción Institucional para </a:t>
            </a:r>
            <a:r>
              <a:rPr lang="es-CO" dirty="0" smtClean="0"/>
              <a:t>CORPOAMAZONIA </a:t>
            </a:r>
            <a:r>
              <a:rPr lang="es-CO" dirty="0"/>
              <a:t>durante la vigencia 2016 – 2019 estará estratégicamente correlacionada con:</a:t>
            </a:r>
            <a:endParaRPr lang="es-ES" dirty="0"/>
          </a:p>
          <a:p>
            <a:endParaRPr lang="es-ES" dirty="0"/>
          </a:p>
          <a:p>
            <a:pPr lvl="0"/>
            <a:r>
              <a:rPr lang="es-CO" dirty="0"/>
              <a:t>La Constitución Política de Colombia</a:t>
            </a:r>
            <a:endParaRPr lang="es-ES" dirty="0"/>
          </a:p>
          <a:p>
            <a:pPr lvl="0"/>
            <a:r>
              <a:rPr lang="es-CO" dirty="0"/>
              <a:t>Los Principios de la Conferencia de las Naciones Unidas sobre Medio Ambiente y Desarrollo (Río de Janeiro 1992): </a:t>
            </a:r>
            <a:endParaRPr lang="es-CO" dirty="0" smtClean="0"/>
          </a:p>
          <a:p>
            <a:pPr lvl="0"/>
            <a:endParaRPr lang="es-ES" sz="1900" dirty="0"/>
          </a:p>
          <a:p>
            <a:r>
              <a:rPr lang="es-CO" sz="1900" dirty="0"/>
              <a:t>1º.- El objetivo principal del desarrollo sostenible es el ser humano;</a:t>
            </a:r>
            <a:endParaRPr lang="es-ES" sz="1900" dirty="0"/>
          </a:p>
          <a:p>
            <a:r>
              <a:rPr lang="es-CO" sz="1900" dirty="0"/>
              <a:t>5º.- Un requisito indispensable del desarrollo sostenible es la erradicación de la pobreza;</a:t>
            </a:r>
            <a:endParaRPr lang="es-ES" sz="1900" dirty="0"/>
          </a:p>
          <a:p>
            <a:r>
              <a:rPr lang="es-CO" sz="1900" dirty="0"/>
              <a:t>8º.- Reducir el </a:t>
            </a:r>
            <a:r>
              <a:rPr lang="es-CO" sz="1900" dirty="0" err="1"/>
              <a:t>extractivismo</a:t>
            </a:r>
            <a:r>
              <a:rPr lang="es-CO" sz="1900" dirty="0"/>
              <a:t> y fomentar políticas demográficas;</a:t>
            </a:r>
            <a:endParaRPr lang="es-ES" sz="1900" dirty="0"/>
          </a:p>
          <a:p>
            <a:r>
              <a:rPr lang="es-CO" sz="1900" dirty="0"/>
              <a:t>10º.- La información es de uso público para la toma de decisiones;</a:t>
            </a:r>
            <a:endParaRPr lang="es-ES" sz="1900" dirty="0"/>
          </a:p>
          <a:p>
            <a:r>
              <a:rPr lang="es-CO" sz="1900" dirty="0"/>
              <a:t>25º La paz, el desarrollo y la protección del medio ambiente son interdependientes e inseparables.</a:t>
            </a:r>
            <a:endParaRPr lang="es-ES" sz="1900" dirty="0"/>
          </a:p>
          <a:p>
            <a:endParaRPr lang="es-ES" dirty="0"/>
          </a:p>
        </p:txBody>
      </p:sp>
    </p:spTree>
    <p:extLst>
      <p:ext uri="{BB962C8B-B14F-4D97-AF65-F5344CB8AC3E}">
        <p14:creationId xmlns:p14="http://schemas.microsoft.com/office/powerpoint/2010/main" val="2751351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692696"/>
            <a:ext cx="8229600" cy="5400600"/>
          </a:xfrm>
        </p:spPr>
        <p:txBody>
          <a:bodyPr>
            <a:normAutofit fontScale="92500" lnSpcReduction="20000"/>
          </a:bodyPr>
          <a:lstStyle/>
          <a:p>
            <a:pPr lvl="0"/>
            <a:r>
              <a:rPr lang="es-CO" dirty="0"/>
              <a:t>Ley 99 de </a:t>
            </a:r>
            <a:r>
              <a:rPr lang="es-CO" dirty="0" smtClean="0"/>
              <a:t>1993</a:t>
            </a:r>
            <a:r>
              <a:rPr lang="es-CO" dirty="0"/>
              <a:t> </a:t>
            </a:r>
            <a:endParaRPr lang="es-ES" dirty="0"/>
          </a:p>
          <a:p>
            <a:pPr lvl="0"/>
            <a:r>
              <a:rPr lang="es-CO" dirty="0"/>
              <a:t>Con la normatividad ambiental vigente.</a:t>
            </a:r>
            <a:endParaRPr lang="es-ES" dirty="0"/>
          </a:p>
          <a:p>
            <a:pPr marL="0" indent="0">
              <a:buNone/>
            </a:pPr>
            <a:endParaRPr lang="es-ES" dirty="0"/>
          </a:p>
          <a:p>
            <a:pPr lvl="0"/>
            <a:r>
              <a:rPr lang="es-CO" dirty="0"/>
              <a:t>Con Los propósitos del Plan Nacional de Desarrollo 2014 - 2018: Todos por un nuevo país, el de construir una Colombia en paz, equitativa y educada. </a:t>
            </a:r>
            <a:endParaRPr lang="es-ES" dirty="0"/>
          </a:p>
          <a:p>
            <a:r>
              <a:rPr lang="es-CO" dirty="0"/>
              <a:t> </a:t>
            </a:r>
            <a:endParaRPr lang="es-ES" dirty="0"/>
          </a:p>
          <a:p>
            <a:pPr lvl="0"/>
            <a:r>
              <a:rPr lang="es-CO" dirty="0"/>
              <a:t>Con las estrategias del Plan de Gestión Ambiental Regional (PGAR)</a:t>
            </a:r>
            <a:endParaRPr lang="es-ES" dirty="0"/>
          </a:p>
          <a:p>
            <a:r>
              <a:rPr lang="es-CO" dirty="0"/>
              <a:t> </a:t>
            </a:r>
            <a:endParaRPr lang="es-ES" dirty="0"/>
          </a:p>
          <a:p>
            <a:pPr lvl="0"/>
            <a:r>
              <a:rPr lang="es-CO" dirty="0"/>
              <a:t>Con los lineamientos de priorización para el ordenamiento de cuencas </a:t>
            </a:r>
            <a:r>
              <a:rPr lang="es-CO" dirty="0" smtClean="0"/>
              <a:t>hidrográficas, manejo </a:t>
            </a:r>
            <a:r>
              <a:rPr lang="es-CO" dirty="0"/>
              <a:t>de aguas </a:t>
            </a:r>
            <a:r>
              <a:rPr lang="es-CO" dirty="0" smtClean="0"/>
              <a:t>residuales, </a:t>
            </a:r>
            <a:r>
              <a:rPr lang="es-CO" dirty="0"/>
              <a:t>manejo integral de residuos </a:t>
            </a:r>
            <a:r>
              <a:rPr lang="es-CO" dirty="0" smtClean="0"/>
              <a:t>sólidos, </a:t>
            </a:r>
            <a:r>
              <a:rPr lang="es-CO" dirty="0"/>
              <a:t>gestión integral de residuos peligrosos, vigilancia de la calidad del aire, </a:t>
            </a:r>
            <a:r>
              <a:rPr lang="es-CO" dirty="0" smtClean="0"/>
              <a:t>protección de </a:t>
            </a:r>
            <a:r>
              <a:rPr lang="es-CO" dirty="0"/>
              <a:t>ecosistemas estratégicos, entre otro</a:t>
            </a:r>
            <a:r>
              <a:rPr lang="es-CO" i="1" dirty="0"/>
              <a:t>s </a:t>
            </a:r>
            <a:r>
              <a:rPr lang="es-CO" dirty="0"/>
              <a:t>temas planteados a través de: normas, guías, documentos CONPES, planes sectoriales, expedidos por el gobierno Nacional (DNP, MADS, Institutos de Investigación, etc.).</a:t>
            </a:r>
            <a:endParaRPr lang="es-ES" dirty="0"/>
          </a:p>
          <a:p>
            <a:endParaRPr lang="es-ES" dirty="0"/>
          </a:p>
        </p:txBody>
      </p:sp>
    </p:spTree>
    <p:extLst>
      <p:ext uri="{BB962C8B-B14F-4D97-AF65-F5344CB8AC3E}">
        <p14:creationId xmlns:p14="http://schemas.microsoft.com/office/powerpoint/2010/main" val="2596894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692696"/>
            <a:ext cx="8229600" cy="5616624"/>
          </a:xfrm>
        </p:spPr>
        <p:txBody>
          <a:bodyPr>
            <a:normAutofit fontScale="92500"/>
          </a:bodyPr>
          <a:lstStyle/>
          <a:p>
            <a:pPr lvl="0"/>
            <a:r>
              <a:rPr lang="es-CO" dirty="0" smtClean="0"/>
              <a:t>Con </a:t>
            </a:r>
            <a:r>
              <a:rPr lang="es-CO" dirty="0"/>
              <a:t>los Planes de Desarrollo Departamentales y Municipales</a:t>
            </a:r>
            <a:endParaRPr lang="es-ES" dirty="0"/>
          </a:p>
          <a:p>
            <a:endParaRPr lang="es-ES" dirty="0"/>
          </a:p>
          <a:p>
            <a:pPr lvl="0"/>
            <a:r>
              <a:rPr lang="es-CO" dirty="0"/>
              <a:t>Con los Planes Integrales de Vida, de los Pueblos </a:t>
            </a:r>
            <a:r>
              <a:rPr lang="es-ES" dirty="0" err="1" smtClean="0"/>
              <a:t>Indìgenas</a:t>
            </a:r>
            <a:r>
              <a:rPr lang="es-ES" dirty="0" smtClean="0"/>
              <a:t>.</a:t>
            </a:r>
            <a:endParaRPr lang="es-ES" dirty="0"/>
          </a:p>
          <a:p>
            <a:pPr marL="0" indent="0">
              <a:buNone/>
            </a:pPr>
            <a:endParaRPr lang="es-ES" dirty="0"/>
          </a:p>
          <a:p>
            <a:pPr lvl="0"/>
            <a:r>
              <a:rPr lang="es-CO" dirty="0"/>
              <a:t>Con las Agendas Internas de Productividad y Competitividad y las Agendas Prospectivas de Ciencia y Tecnología en cada departamento (Amazonas, Caquetá y Putumayo)</a:t>
            </a:r>
            <a:endParaRPr lang="es-ES" dirty="0"/>
          </a:p>
          <a:p>
            <a:r>
              <a:rPr lang="es-CO" dirty="0"/>
              <a:t> </a:t>
            </a:r>
            <a:endParaRPr lang="es-ES" dirty="0"/>
          </a:p>
          <a:p>
            <a:pPr lvl="0"/>
            <a:r>
              <a:rPr lang="es-CO" dirty="0"/>
              <a:t>Con las Agendas Amazonia 21 para los Departamentos de Amazonas, Caquetá y Putumayo</a:t>
            </a:r>
            <a:endParaRPr lang="es-ES" dirty="0"/>
          </a:p>
          <a:p>
            <a:r>
              <a:rPr lang="es-CO" dirty="0"/>
              <a:t> </a:t>
            </a:r>
            <a:endParaRPr lang="es-ES" dirty="0"/>
          </a:p>
          <a:p>
            <a:pPr lvl="0"/>
            <a:r>
              <a:rPr lang="es-CO" dirty="0"/>
              <a:t>Con los avances logrados en vigencias anteriores.</a:t>
            </a:r>
            <a:endParaRPr lang="es-ES" dirty="0"/>
          </a:p>
          <a:p>
            <a:r>
              <a:rPr lang="es-CO" dirty="0"/>
              <a:t> </a:t>
            </a:r>
            <a:endParaRPr lang="es-ES" dirty="0"/>
          </a:p>
          <a:p>
            <a:endParaRPr lang="es-ES" dirty="0"/>
          </a:p>
        </p:txBody>
      </p:sp>
    </p:spTree>
    <p:extLst>
      <p:ext uri="{BB962C8B-B14F-4D97-AF65-F5344CB8AC3E}">
        <p14:creationId xmlns:p14="http://schemas.microsoft.com/office/powerpoint/2010/main" val="4166043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980728"/>
            <a:ext cx="8229600" cy="4146241"/>
          </a:xfrm>
        </p:spPr>
        <p:txBody>
          <a:bodyPr/>
          <a:lstStyle/>
          <a:p>
            <a:pPr algn="ctr"/>
            <a:r>
              <a:rPr lang="es-CO" dirty="0"/>
              <a:t>La jurisdicción de </a:t>
            </a:r>
            <a:r>
              <a:rPr lang="es-CO" dirty="0" err="1"/>
              <a:t>Corpoamazonia</a:t>
            </a:r>
            <a:r>
              <a:rPr lang="es-CO" dirty="0"/>
              <a:t> abarca la totalidad de los territorios departamentales de Amazonas, Caquetá y Putumayo, conformados por 31 Municipios y 9 “Corregimientos Departamentales”. Está localizada al sur del territorio continental colombiano y al noroccidente de la cuenca del río Amazonas, enmarcada por las coordenadas 04°26'S, 077°20'W y 03°00'N, 069°15'W. Cubre un área aproximada de 228.687 km2 atendida por una planta de personal de 56 cargos, es decir, un funcionario por cada 4.071 km2</a:t>
            </a:r>
            <a:endParaRPr lang="es-ES" dirty="0"/>
          </a:p>
          <a:p>
            <a:endParaRPr lang="es-ES" dirty="0"/>
          </a:p>
        </p:txBody>
      </p:sp>
    </p:spTree>
    <p:extLst>
      <p:ext uri="{BB962C8B-B14F-4D97-AF65-F5344CB8AC3E}">
        <p14:creationId xmlns:p14="http://schemas.microsoft.com/office/powerpoint/2010/main" val="1567858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836712"/>
            <a:ext cx="8784976" cy="792088"/>
          </a:xfrm>
        </p:spPr>
        <p:txBody>
          <a:bodyPr>
            <a:normAutofit/>
          </a:bodyPr>
          <a:lstStyle/>
          <a:p>
            <a:pPr algn="ctr"/>
            <a:r>
              <a:rPr lang="es-CO" sz="2800" b="1" i="1" dirty="0" smtClean="0">
                <a:solidFill>
                  <a:schemeClr val="tx1"/>
                </a:solidFill>
              </a:rPr>
              <a:t>ACCIONES OPERATIVAS</a:t>
            </a:r>
            <a:endParaRPr lang="es-ES" sz="2800" dirty="0">
              <a:solidFill>
                <a:schemeClr val="tx1"/>
              </a:solidFill>
            </a:endParaRPr>
          </a:p>
        </p:txBody>
      </p:sp>
      <p:graphicFrame>
        <p:nvGraphicFramePr>
          <p:cNvPr id="5" name="4 Tabla"/>
          <p:cNvGraphicFramePr>
            <a:graphicFrameLocks noGrp="1"/>
          </p:cNvGraphicFramePr>
          <p:nvPr>
            <p:extLst>
              <p:ext uri="{D42A27DB-BD31-4B8C-83A1-F6EECF244321}">
                <p14:modId xmlns:p14="http://schemas.microsoft.com/office/powerpoint/2010/main" val="3014962993"/>
              </p:ext>
            </p:extLst>
          </p:nvPr>
        </p:nvGraphicFramePr>
        <p:xfrm>
          <a:off x="683568" y="1988840"/>
          <a:ext cx="7848872" cy="3240360"/>
        </p:xfrm>
        <a:graphic>
          <a:graphicData uri="http://schemas.openxmlformats.org/drawingml/2006/table">
            <a:tbl>
              <a:tblPr/>
              <a:tblGrid>
                <a:gridCol w="2930156"/>
                <a:gridCol w="2310509"/>
                <a:gridCol w="2608207"/>
              </a:tblGrid>
              <a:tr h="231454">
                <a:tc>
                  <a:txBody>
                    <a:bodyPr/>
                    <a:lstStyle/>
                    <a:p>
                      <a:pPr algn="ctr">
                        <a:lnSpc>
                          <a:spcPct val="115000"/>
                        </a:lnSpc>
                        <a:spcAft>
                          <a:spcPts val="0"/>
                        </a:spcAft>
                      </a:pPr>
                      <a:r>
                        <a:rPr lang="es-CO" sz="1200" b="1" dirty="0">
                          <a:solidFill>
                            <a:srgbClr val="000000"/>
                          </a:solidFill>
                          <a:effectLst/>
                          <a:latin typeface="Calibri"/>
                          <a:ea typeface="Calibri"/>
                          <a:cs typeface="Calibri"/>
                        </a:rPr>
                        <a:t>PROGRAMA</a:t>
                      </a:r>
                      <a:endParaRPr lang="es-ES" sz="1200" dirty="0">
                        <a:effectLst/>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200" b="1">
                          <a:solidFill>
                            <a:srgbClr val="000000"/>
                          </a:solidFill>
                          <a:effectLst/>
                          <a:latin typeface="Calibri"/>
                          <a:ea typeface="Calibri"/>
                          <a:cs typeface="Calibri"/>
                        </a:rPr>
                        <a:t>SUBPROGRAMA</a:t>
                      </a:r>
                      <a:endParaRPr lang="es-ES" sz="1200">
                        <a:effectLst/>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200" b="1">
                          <a:solidFill>
                            <a:srgbClr val="000000"/>
                          </a:solidFill>
                          <a:effectLst/>
                          <a:latin typeface="Calibri"/>
                          <a:ea typeface="Calibri"/>
                          <a:cs typeface="Calibri"/>
                        </a:rPr>
                        <a:t>PROYECTOS</a:t>
                      </a:r>
                      <a:endParaRPr lang="es-ES" sz="1200">
                        <a:effectLst/>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363">
                <a:tc rowSpan="4">
                  <a:txBody>
                    <a:bodyPr/>
                    <a:lstStyle/>
                    <a:p>
                      <a:pPr algn="ctr">
                        <a:lnSpc>
                          <a:spcPct val="115000"/>
                        </a:lnSpc>
                        <a:spcAft>
                          <a:spcPts val="0"/>
                        </a:spcAft>
                      </a:pPr>
                      <a:r>
                        <a:rPr lang="es-CO" sz="1200" dirty="0">
                          <a:solidFill>
                            <a:srgbClr val="000000"/>
                          </a:solidFill>
                          <a:effectLst/>
                          <a:latin typeface="Calibri"/>
                          <a:ea typeface="Calibri"/>
                          <a:cs typeface="Calibri"/>
                        </a:rPr>
                        <a:t>GERENCIA ESTRATÉGICA</a:t>
                      </a:r>
                      <a:endParaRPr lang="es-ES" sz="1200" dirty="0">
                        <a:effectLst/>
                        <a:latin typeface="Calibri"/>
                        <a:ea typeface="Calibri"/>
                        <a:cs typeface="Times New Roman"/>
                      </a:endParaRPr>
                    </a:p>
                  </a:txBody>
                  <a:tcPr marL="19050" marR="19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a:lnSpc>
                          <a:spcPct val="115000"/>
                        </a:lnSpc>
                        <a:spcAft>
                          <a:spcPts val="0"/>
                        </a:spcAft>
                      </a:pPr>
                      <a:r>
                        <a:rPr lang="es-CO" sz="1200" dirty="0">
                          <a:solidFill>
                            <a:srgbClr val="000000"/>
                          </a:solidFill>
                          <a:effectLst/>
                          <a:latin typeface="Calibri"/>
                          <a:ea typeface="Calibri"/>
                          <a:cs typeface="Calibri"/>
                        </a:rPr>
                        <a:t>FORTALECIMIENTO DE LA GESTION</a:t>
                      </a:r>
                      <a:endParaRPr lang="es-ES" sz="1200" dirty="0">
                        <a:effectLst/>
                        <a:latin typeface="Calibri"/>
                        <a:ea typeface="Calibri"/>
                        <a:cs typeface="Times New Roman"/>
                      </a:endParaRPr>
                    </a:p>
                  </a:txBody>
                  <a:tcPr marL="19050" marR="19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200">
                          <a:solidFill>
                            <a:srgbClr val="000000"/>
                          </a:solidFill>
                          <a:effectLst/>
                          <a:latin typeface="Calibri"/>
                          <a:ea typeface="Calibri"/>
                          <a:cs typeface="Calibri"/>
                        </a:rPr>
                        <a:t>FORMULACION Y EJECUCION DEL PLAN ADMINISTRATIVO Y FINANCIERO</a:t>
                      </a:r>
                      <a:endParaRPr lang="es-ES" sz="1200">
                        <a:effectLst/>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5817">
                <a:tc vMerge="1">
                  <a:txBody>
                    <a:bodyPr/>
                    <a:lstStyle/>
                    <a:p>
                      <a:endParaRPr lang="es-ES"/>
                    </a:p>
                  </a:txBody>
                  <a:tcPr/>
                </a:tc>
                <a:tc vMerge="1">
                  <a:txBody>
                    <a:bodyPr/>
                    <a:lstStyle/>
                    <a:p>
                      <a:endParaRPr lang="es-ES"/>
                    </a:p>
                  </a:txBody>
                  <a:tcPr/>
                </a:tc>
                <a:tc>
                  <a:txBody>
                    <a:bodyPr/>
                    <a:lstStyle/>
                    <a:p>
                      <a:pPr algn="ctr">
                        <a:lnSpc>
                          <a:spcPct val="115000"/>
                        </a:lnSpc>
                        <a:spcAft>
                          <a:spcPts val="0"/>
                        </a:spcAft>
                      </a:pPr>
                      <a:r>
                        <a:rPr lang="es-CO" sz="1200" dirty="0">
                          <a:solidFill>
                            <a:srgbClr val="000000"/>
                          </a:solidFill>
                          <a:effectLst/>
                          <a:latin typeface="Calibri"/>
                          <a:ea typeface="Calibri"/>
                          <a:cs typeface="Calibri"/>
                        </a:rPr>
                        <a:t>MEJORAMIENTO DE LA COOPERACIÓN INTERINSTITUCIONAL  E INTERNACIONAL</a:t>
                      </a:r>
                      <a:endParaRPr lang="es-ES" sz="1200" dirty="0">
                        <a:effectLst/>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5817">
                <a:tc vMerge="1">
                  <a:txBody>
                    <a:bodyPr/>
                    <a:lstStyle/>
                    <a:p>
                      <a:endParaRPr lang="es-ES"/>
                    </a:p>
                  </a:txBody>
                  <a:tcPr/>
                </a:tc>
                <a:tc vMerge="1">
                  <a:txBody>
                    <a:bodyPr/>
                    <a:lstStyle/>
                    <a:p>
                      <a:endParaRPr lang="es-ES"/>
                    </a:p>
                  </a:txBody>
                  <a:tcPr/>
                </a:tc>
                <a:tc>
                  <a:txBody>
                    <a:bodyPr/>
                    <a:lstStyle/>
                    <a:p>
                      <a:pPr algn="ctr">
                        <a:lnSpc>
                          <a:spcPct val="115000"/>
                        </a:lnSpc>
                        <a:spcAft>
                          <a:spcPts val="0"/>
                        </a:spcAft>
                      </a:pPr>
                      <a:r>
                        <a:rPr lang="es-CO" sz="1200" dirty="0">
                          <a:solidFill>
                            <a:srgbClr val="000000"/>
                          </a:solidFill>
                          <a:effectLst/>
                          <a:latin typeface="Calibri"/>
                          <a:ea typeface="Calibri"/>
                          <a:cs typeface="Calibri"/>
                        </a:rPr>
                        <a:t>MEJORAMIENTO DEL SISTEMA DE GESTION INTEGRAL (CALIDAD, MEDIO AMBIENTE, SEGURIDAD Y SALUD)</a:t>
                      </a:r>
                      <a:endParaRPr lang="es-ES" sz="1200" dirty="0">
                        <a:effectLst/>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909">
                <a:tc vMerge="1">
                  <a:txBody>
                    <a:bodyPr/>
                    <a:lstStyle/>
                    <a:p>
                      <a:endParaRPr lang="es-ES"/>
                    </a:p>
                  </a:txBody>
                  <a:tcPr/>
                </a:tc>
                <a:tc vMerge="1">
                  <a:txBody>
                    <a:bodyPr/>
                    <a:lstStyle/>
                    <a:p>
                      <a:endParaRPr lang="es-ES"/>
                    </a:p>
                  </a:txBody>
                  <a:tcPr/>
                </a:tc>
                <a:tc>
                  <a:txBody>
                    <a:bodyPr/>
                    <a:lstStyle/>
                    <a:p>
                      <a:pPr algn="ctr">
                        <a:lnSpc>
                          <a:spcPct val="115000"/>
                        </a:lnSpc>
                        <a:spcAft>
                          <a:spcPts val="0"/>
                        </a:spcAft>
                      </a:pPr>
                      <a:r>
                        <a:rPr lang="es-CO" sz="1200" dirty="0">
                          <a:solidFill>
                            <a:srgbClr val="000000"/>
                          </a:solidFill>
                          <a:effectLst/>
                          <a:latin typeface="Calibri"/>
                          <a:ea typeface="Calibri"/>
                          <a:cs typeface="Calibri"/>
                        </a:rPr>
                        <a:t>FORTALECIMIENTO DE LAS AUDITORIAS AMBIENTALES</a:t>
                      </a:r>
                      <a:endParaRPr lang="es-ES" sz="1200" dirty="0">
                        <a:effectLst/>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4843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487760"/>
            <a:ext cx="7488832"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6 Objeto"/>
          <p:cNvGraphicFramePr>
            <a:graphicFrameLocks noChangeAspect="1"/>
          </p:cNvGraphicFramePr>
          <p:nvPr>
            <p:extLst>
              <p:ext uri="{D42A27DB-BD31-4B8C-83A1-F6EECF244321}">
                <p14:modId xmlns:p14="http://schemas.microsoft.com/office/powerpoint/2010/main" val="2252104605"/>
              </p:ext>
            </p:extLst>
          </p:nvPr>
        </p:nvGraphicFramePr>
        <p:xfrm>
          <a:off x="1115616" y="744149"/>
          <a:ext cx="7488832" cy="5963411"/>
        </p:xfrm>
        <a:graphic>
          <a:graphicData uri="http://schemas.openxmlformats.org/presentationml/2006/ole">
            <mc:AlternateContent xmlns:mc="http://schemas.openxmlformats.org/markup-compatibility/2006">
              <mc:Choice xmlns:v="urn:schemas-microsoft-com:vml" Requires="v">
                <p:oleObj spid="_x0000_s3084" name="Documento" r:id="rId4" imgW="5969318" imgH="5885021" progId="Word.Document.12">
                  <p:embed/>
                </p:oleObj>
              </mc:Choice>
              <mc:Fallback>
                <p:oleObj name="Documento" r:id="rId4" imgW="5969318" imgH="5885021" progId="Word.Document.12">
                  <p:embed/>
                  <p:pic>
                    <p:nvPicPr>
                      <p:cNvPr id="0" name=""/>
                      <p:cNvPicPr/>
                      <p:nvPr/>
                    </p:nvPicPr>
                    <p:blipFill>
                      <a:blip r:embed="rId5"/>
                      <a:stretch>
                        <a:fillRect/>
                      </a:stretch>
                    </p:blipFill>
                    <p:spPr>
                      <a:xfrm>
                        <a:off x="1115616" y="744149"/>
                        <a:ext cx="7488832" cy="5963411"/>
                      </a:xfrm>
                      <a:prstGeom prst="rect">
                        <a:avLst/>
                      </a:prstGeom>
                    </p:spPr>
                  </p:pic>
                </p:oleObj>
              </mc:Fallback>
            </mc:AlternateContent>
          </a:graphicData>
        </a:graphic>
      </p:graphicFrame>
    </p:spTree>
    <p:extLst>
      <p:ext uri="{BB962C8B-B14F-4D97-AF65-F5344CB8AC3E}">
        <p14:creationId xmlns:p14="http://schemas.microsoft.com/office/powerpoint/2010/main" val="341741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1043608" y="1484784"/>
            <a:ext cx="7344816" cy="2862322"/>
          </a:xfrm>
          <a:prstGeom prst="rect">
            <a:avLst/>
          </a:prstGeom>
        </p:spPr>
        <p:txBody>
          <a:bodyPr wrap="square">
            <a:spAutoFit/>
          </a:bodyPr>
          <a:lstStyle/>
          <a:p>
            <a:pPr algn="ctr"/>
            <a:r>
              <a:rPr lang="es-CO" dirty="0"/>
              <a:t>El Componente Financiero del Plan de Acción de </a:t>
            </a:r>
            <a:r>
              <a:rPr lang="es-CO" dirty="0" err="1"/>
              <a:t>Corpoamazonia</a:t>
            </a:r>
            <a:r>
              <a:rPr lang="es-CO" dirty="0"/>
              <a:t> 2016 - 2019, se realizará comparando los ingresos y gastos de la Corporación en el período anterior y se definirán las estrategias y los mecanismos de canalización y obtención de recursos financieros para esta </a:t>
            </a:r>
            <a:r>
              <a:rPr lang="es-CO" dirty="0" smtClean="0"/>
              <a:t>vigencia. </a:t>
            </a:r>
            <a:r>
              <a:rPr lang="es-CO" dirty="0"/>
              <a:t>Con esto se realizará la proyección de los ingresos y los gastos para el presente Plan de Acción. Los recursos de inversión se realizarán de acuerdo a los programas y proyectos que apruebe el consejo directivo, los cuales tendrán metas claras e indicadores de evaluación, permitiendo así el seguimiento financiero a la ejecución del Plan de Acción.</a:t>
            </a:r>
            <a:endParaRPr lang="es-ES" dirty="0"/>
          </a:p>
        </p:txBody>
      </p:sp>
    </p:spTree>
    <p:extLst>
      <p:ext uri="{BB962C8B-B14F-4D97-AF65-F5344CB8AC3E}">
        <p14:creationId xmlns:p14="http://schemas.microsoft.com/office/powerpoint/2010/main" val="3413619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764704"/>
            <a:ext cx="8229600" cy="990600"/>
          </a:xfrm>
        </p:spPr>
        <p:txBody>
          <a:bodyPr>
            <a:normAutofit fontScale="90000"/>
          </a:bodyPr>
          <a:lstStyle/>
          <a:p>
            <a:pPr algn="ctr"/>
            <a:r>
              <a:rPr lang="es-CO" b="1" dirty="0">
                <a:solidFill>
                  <a:schemeClr val="tx1"/>
                </a:solidFill>
              </a:rPr>
              <a:t>INTRODUCCIÓN</a:t>
            </a:r>
            <a:r>
              <a:rPr lang="es-ES" dirty="0">
                <a:solidFill>
                  <a:schemeClr val="tx1"/>
                </a:solidFill>
              </a:rPr>
              <a:t/>
            </a:r>
            <a:br>
              <a:rPr lang="es-ES" dirty="0">
                <a:solidFill>
                  <a:schemeClr val="tx1"/>
                </a:solidFill>
              </a:rPr>
            </a:br>
            <a:endParaRPr lang="es-ES" dirty="0">
              <a:solidFill>
                <a:schemeClr val="tx1"/>
              </a:solidFill>
            </a:endParaRPr>
          </a:p>
        </p:txBody>
      </p:sp>
      <p:sp>
        <p:nvSpPr>
          <p:cNvPr id="3" name="2 Marcador de contenido"/>
          <p:cNvSpPr>
            <a:spLocks noGrp="1"/>
          </p:cNvSpPr>
          <p:nvPr>
            <p:ph idx="1"/>
          </p:nvPr>
        </p:nvSpPr>
        <p:spPr/>
        <p:txBody>
          <a:bodyPr/>
          <a:lstStyle/>
          <a:p>
            <a:pPr algn="ctr"/>
            <a:r>
              <a:rPr lang="es-CO" dirty="0"/>
              <a:t>Reconocemos las limitaciones de recursos de la Corporación con relación a las necesidades regionales y locales que deben ser atendidas, por lo cual se focalizará la gestión hacia las problemáticas de mayor impacto que permitan apuntar a acciones contundentes, logrando los resultados esperados y la optimización de recursos. Esto se logrará con una estrategia de coordinación y articulación con los diferentes actores buscando coadyuvar a iniciativas regionales que permitan evitar la duplicidad de esfuerzos y la optimización de recursos disponibles.</a:t>
            </a:r>
            <a:endParaRPr lang="es-ES" dirty="0"/>
          </a:p>
          <a:p>
            <a:endParaRPr lang="es-ES" dirty="0"/>
          </a:p>
        </p:txBody>
      </p:sp>
    </p:spTree>
    <p:extLst>
      <p:ext uri="{BB962C8B-B14F-4D97-AF65-F5344CB8AC3E}">
        <p14:creationId xmlns:p14="http://schemas.microsoft.com/office/powerpoint/2010/main" val="2909133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836712"/>
            <a:ext cx="8229600" cy="4876800"/>
          </a:xfrm>
        </p:spPr>
        <p:txBody>
          <a:bodyPr/>
          <a:lstStyle/>
          <a:p>
            <a:r>
              <a:rPr lang="es-CO" dirty="0"/>
              <a:t>El Plan de Acción </a:t>
            </a:r>
            <a:r>
              <a:rPr lang="es-CO" dirty="0" smtClean="0"/>
              <a:t>contendrá  </a:t>
            </a:r>
            <a:r>
              <a:rPr lang="es-CO" dirty="0"/>
              <a:t>cinco componentes:</a:t>
            </a:r>
            <a:endParaRPr lang="es-ES" dirty="0"/>
          </a:p>
          <a:p>
            <a:endParaRPr lang="es-ES" dirty="0"/>
          </a:p>
          <a:p>
            <a:r>
              <a:rPr lang="es-CO" dirty="0"/>
              <a:t>1. Marco General.</a:t>
            </a:r>
            <a:endParaRPr lang="es-ES" dirty="0"/>
          </a:p>
          <a:p>
            <a:r>
              <a:rPr lang="es-CO" dirty="0"/>
              <a:t>2. Síntesis Ambiental del área de jurisdicción.</a:t>
            </a:r>
            <a:endParaRPr lang="es-ES" dirty="0"/>
          </a:p>
          <a:p>
            <a:r>
              <a:rPr lang="es-CO" dirty="0"/>
              <a:t>3. Acciones Operativas.</a:t>
            </a:r>
            <a:endParaRPr lang="es-ES" dirty="0"/>
          </a:p>
          <a:p>
            <a:r>
              <a:rPr lang="es-CO" dirty="0"/>
              <a:t>4. Plan Financiero.</a:t>
            </a:r>
            <a:endParaRPr lang="es-ES" dirty="0"/>
          </a:p>
          <a:p>
            <a:r>
              <a:rPr lang="es-CO" dirty="0"/>
              <a:t>5. Instrumentos de Seguimiento y Evaluación</a:t>
            </a:r>
            <a:endParaRPr lang="es-ES" dirty="0"/>
          </a:p>
        </p:txBody>
      </p:sp>
    </p:spTree>
    <p:extLst>
      <p:ext uri="{BB962C8B-B14F-4D97-AF65-F5344CB8AC3E}">
        <p14:creationId xmlns:p14="http://schemas.microsoft.com/office/powerpoint/2010/main" val="198764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229600" cy="4876800"/>
          </a:xfrm>
        </p:spPr>
        <p:txBody>
          <a:bodyPr/>
          <a:lstStyle/>
          <a:p>
            <a:pPr algn="ctr"/>
            <a:r>
              <a:rPr lang="es-CO" dirty="0"/>
              <a:t>Para el diseño e implementación del Plan de Acción de CORPOAMAZONIA  se seguirá la guía para la formulación y el seguimiento de los planes de acción de las corporaciones autónomas regionales y de desarrollo sostenible integrado al modelo de gestión por calidad la cual es una forma de pensamiento gerencial estructurado, que tiene como propósito que el Plan se desarrolle integral y armónicamente, entendiendo por ello, que logre el mayor beneficio administrativo y financiero de la Dirección General y las Direcciones Territoriales de Amazonas, Caquetá y </a:t>
            </a:r>
            <a:r>
              <a:rPr lang="es-CO" dirty="0" smtClean="0"/>
              <a:t>Putumayo</a:t>
            </a:r>
            <a:r>
              <a:rPr lang="es-CO" dirty="0"/>
              <a:t> </a:t>
            </a:r>
            <a:r>
              <a:rPr lang="es-CO" dirty="0" smtClean="0"/>
              <a:t>que serán </a:t>
            </a:r>
            <a:r>
              <a:rPr lang="es-CO" dirty="0" err="1" smtClean="0"/>
              <a:t>gerenciadas</a:t>
            </a:r>
            <a:r>
              <a:rPr lang="es-CO" dirty="0" smtClean="0"/>
              <a:t> por profesionales idóneos de cada departamento.</a:t>
            </a:r>
            <a:endParaRPr lang="es-ES" dirty="0"/>
          </a:p>
        </p:txBody>
      </p:sp>
    </p:spTree>
    <p:extLst>
      <p:ext uri="{BB962C8B-B14F-4D97-AF65-F5344CB8AC3E}">
        <p14:creationId xmlns:p14="http://schemas.microsoft.com/office/powerpoint/2010/main" val="3059793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268760"/>
            <a:ext cx="8229600" cy="3773016"/>
          </a:xfrm>
        </p:spPr>
        <p:txBody>
          <a:bodyPr/>
          <a:lstStyle/>
          <a:p>
            <a:pPr algn="ctr"/>
            <a:r>
              <a:rPr lang="es-CO" dirty="0"/>
              <a:t>El Artículo 35 de la Ley 99 de 1993 crea la “Corporación para el Desarrollo Sostenible del sur de la Amazonia” y además de las funciones propias de las corporaciones autónomas regionales, le establece como función principal “</a:t>
            </a:r>
            <a:r>
              <a:rPr lang="es-CO" i="1" dirty="0"/>
              <a:t>Proteger el medio ambiente del Sur de la Amazonia Colombiana como área especial de reserva ecológica de Colombia, de interés mundial y como recipiente singular de la </a:t>
            </a:r>
            <a:r>
              <a:rPr lang="es-CO" i="1" dirty="0" err="1"/>
              <a:t>megabiodiversidad</a:t>
            </a:r>
            <a:r>
              <a:rPr lang="es-CO" i="1" dirty="0"/>
              <a:t> del trópico húmedo</a:t>
            </a:r>
            <a:r>
              <a:rPr lang="es-CO" dirty="0"/>
              <a:t>”, </a:t>
            </a:r>
            <a:endParaRPr lang="es-ES" dirty="0"/>
          </a:p>
        </p:txBody>
      </p:sp>
    </p:spTree>
    <p:extLst>
      <p:ext uri="{BB962C8B-B14F-4D97-AF65-F5344CB8AC3E}">
        <p14:creationId xmlns:p14="http://schemas.microsoft.com/office/powerpoint/2010/main" val="2314839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124744"/>
            <a:ext cx="8229600" cy="4876800"/>
          </a:xfrm>
        </p:spPr>
        <p:txBody>
          <a:bodyPr/>
          <a:lstStyle/>
          <a:p>
            <a:pPr marL="0" indent="0" algn="ctr">
              <a:buNone/>
            </a:pPr>
            <a:r>
              <a:rPr lang="es-CO" dirty="0"/>
              <a:t>y como funciones especiales: promover el conocimiento y utilización de los recursos naturales renovables y del medio ambiente; fomentar el uso de tecnología apropiada y disponer el manejo adecuado del ecosistema amazónico; fomentar el aprovechamiento sostenible y racional de sus recursos naturales y del ambiente; y asesorar a los municipios en planificación ambiental y reglamentación de usos del suelo y en expedición de normas necesarias para el control, preservación y defensa de su patrimonio ecológico y cultural.</a:t>
            </a:r>
            <a:endParaRPr lang="es-ES" dirty="0"/>
          </a:p>
          <a:p>
            <a:endParaRPr lang="es-ES" dirty="0"/>
          </a:p>
        </p:txBody>
      </p:sp>
    </p:spTree>
    <p:extLst>
      <p:ext uri="{BB962C8B-B14F-4D97-AF65-F5344CB8AC3E}">
        <p14:creationId xmlns:p14="http://schemas.microsoft.com/office/powerpoint/2010/main" val="4243861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a:t> </a:t>
            </a:r>
            <a:br>
              <a:rPr lang="es-ES" dirty="0"/>
            </a:br>
            <a:r>
              <a:rPr lang="es-CO" sz="3100" b="1" dirty="0" smtClean="0">
                <a:solidFill>
                  <a:schemeClr val="tx1"/>
                </a:solidFill>
              </a:rPr>
              <a:t>Principios </a:t>
            </a:r>
            <a:r>
              <a:rPr lang="es-CO" sz="3100" b="1" dirty="0">
                <a:solidFill>
                  <a:schemeClr val="tx1"/>
                </a:solidFill>
              </a:rPr>
              <a:t>del Plan de Acción</a:t>
            </a:r>
            <a:r>
              <a:rPr lang="es-ES" sz="3100" dirty="0">
                <a:solidFill>
                  <a:schemeClr val="tx1"/>
                </a:solidFill>
              </a:rPr>
              <a:t/>
            </a:r>
            <a:br>
              <a:rPr lang="es-ES" sz="3100" dirty="0">
                <a:solidFill>
                  <a:schemeClr val="tx1"/>
                </a:solidFill>
              </a:rPr>
            </a:br>
            <a:endParaRPr lang="es-ES" sz="3100" dirty="0">
              <a:solidFill>
                <a:schemeClr val="tx1"/>
              </a:solidFill>
            </a:endParaRPr>
          </a:p>
        </p:txBody>
      </p:sp>
      <p:sp>
        <p:nvSpPr>
          <p:cNvPr id="3" name="2 Marcador de contenido"/>
          <p:cNvSpPr>
            <a:spLocks noGrp="1"/>
          </p:cNvSpPr>
          <p:nvPr>
            <p:ph idx="1"/>
          </p:nvPr>
        </p:nvSpPr>
        <p:spPr/>
        <p:txBody>
          <a:bodyPr>
            <a:normAutofit/>
          </a:bodyPr>
          <a:lstStyle/>
          <a:p>
            <a:pPr marL="0" indent="0" algn="ctr">
              <a:buNone/>
            </a:pPr>
            <a:r>
              <a:rPr lang="es-CO" b="1" dirty="0" smtClean="0"/>
              <a:t>Sostenibilidad </a:t>
            </a:r>
            <a:r>
              <a:rPr lang="es-CO" b="1" dirty="0"/>
              <a:t>Ecológica</a:t>
            </a:r>
            <a:r>
              <a:rPr lang="es-CO" dirty="0"/>
              <a:t>: </a:t>
            </a:r>
            <a:r>
              <a:rPr lang="es-CO" sz="1800" dirty="0"/>
              <a:t>Sin los servicios </a:t>
            </a:r>
            <a:r>
              <a:rPr lang="es-CO" sz="1800" dirty="0" err="1"/>
              <a:t>ecosistémicos</a:t>
            </a:r>
            <a:r>
              <a:rPr lang="es-CO" sz="1800" dirty="0"/>
              <a:t> derivados de la biodiversidad no es posible la existencia humana. El uso de los recursos de la oferta natural para la satisfacción de las necesidades de las poblaciones humanas, no debe superar la capacidad de renovación de los recursos </a:t>
            </a:r>
            <a:r>
              <a:rPr lang="es-CO" sz="1800" dirty="0" smtClean="0"/>
              <a:t>naturales.</a:t>
            </a:r>
          </a:p>
          <a:p>
            <a:pPr marL="0" indent="0" algn="ctr">
              <a:buNone/>
            </a:pPr>
            <a:endParaRPr lang="es-ES" sz="1800" dirty="0"/>
          </a:p>
          <a:p>
            <a:pPr marL="0" indent="0" algn="ctr">
              <a:buNone/>
            </a:pPr>
            <a:r>
              <a:rPr lang="es-CO" b="1" dirty="0" smtClean="0"/>
              <a:t>Sostenibilidad </a:t>
            </a:r>
            <a:r>
              <a:rPr lang="es-CO" b="1" dirty="0"/>
              <a:t>Social</a:t>
            </a:r>
            <a:r>
              <a:rPr lang="es-CO" dirty="0"/>
              <a:t>: </a:t>
            </a:r>
            <a:r>
              <a:rPr lang="es-CO" sz="1800" dirty="0"/>
              <a:t>Se deben establecer acuerdos sociales perdurables en el espacio y el tiempo que garanticen la satisfacción de las necesidades colectivas por encima de las individuales, y el derecho de todas las personas a acceder a los bienes y servicios ambientales de los ecosistemas y de la biodiversidad.</a:t>
            </a:r>
            <a:endParaRPr lang="es-ES" sz="1800" dirty="0"/>
          </a:p>
          <a:p>
            <a:endParaRPr lang="es-ES" dirty="0"/>
          </a:p>
        </p:txBody>
      </p:sp>
    </p:spTree>
    <p:extLst>
      <p:ext uri="{BB962C8B-B14F-4D97-AF65-F5344CB8AC3E}">
        <p14:creationId xmlns:p14="http://schemas.microsoft.com/office/powerpoint/2010/main" val="2387849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4876800"/>
          </a:xfrm>
        </p:spPr>
        <p:txBody>
          <a:bodyPr/>
          <a:lstStyle/>
          <a:p>
            <a:pPr marL="0" indent="0" algn="ctr">
              <a:buNone/>
            </a:pPr>
            <a:endParaRPr lang="es-CO" b="1" dirty="0" smtClean="0"/>
          </a:p>
          <a:p>
            <a:pPr marL="0" indent="0" algn="ctr">
              <a:buNone/>
            </a:pPr>
            <a:r>
              <a:rPr lang="es-CO" b="1" dirty="0" smtClean="0"/>
              <a:t>Sostenibilidad </a:t>
            </a:r>
            <a:r>
              <a:rPr lang="es-CO" b="1" dirty="0"/>
              <a:t>Económica</a:t>
            </a:r>
            <a:r>
              <a:rPr lang="es-CO" dirty="0"/>
              <a:t>: </a:t>
            </a:r>
            <a:r>
              <a:rPr lang="es-CO" sz="1800" dirty="0"/>
              <a:t>El desarrollo de una región se ve reflejado en la capacidad de sus habitantes de alcanzar un crecimiento económico fundamentado en un flujo permanente de beneficios ambientales, sin sobrepasar la capacidad de </a:t>
            </a:r>
            <a:r>
              <a:rPr lang="es-CO" sz="1800" dirty="0" err="1"/>
              <a:t>renovabilidad</a:t>
            </a:r>
            <a:r>
              <a:rPr lang="es-CO" sz="1800" dirty="0"/>
              <a:t> de los ecosistemas y sus recursos</a:t>
            </a:r>
            <a:r>
              <a:rPr lang="es-CO" sz="1800" dirty="0" smtClean="0"/>
              <a:t>.</a:t>
            </a:r>
          </a:p>
          <a:p>
            <a:pPr marL="0" indent="0" algn="ctr">
              <a:buNone/>
            </a:pPr>
            <a:endParaRPr lang="es-ES" sz="1800" dirty="0"/>
          </a:p>
          <a:p>
            <a:pPr marL="0" indent="0" algn="ctr">
              <a:buNone/>
            </a:pPr>
            <a:r>
              <a:rPr lang="es-CO" b="1" dirty="0" smtClean="0"/>
              <a:t>Sostenibilidad </a:t>
            </a:r>
            <a:r>
              <a:rPr lang="es-CO" b="1" dirty="0"/>
              <a:t>Cultural</a:t>
            </a:r>
            <a:r>
              <a:rPr lang="es-CO" dirty="0"/>
              <a:t>: </a:t>
            </a:r>
            <a:r>
              <a:rPr lang="es-CO" sz="1800" dirty="0"/>
              <a:t>Se debe garantizar la permanencia y pervivencia de las comunidades indígenas tradicionales establecidas en la amazonia y la interrelación con las otras culturas establecidas en la región.</a:t>
            </a:r>
            <a:endParaRPr lang="es-ES" sz="1800" dirty="0"/>
          </a:p>
          <a:p>
            <a:endParaRPr lang="es-ES" dirty="0"/>
          </a:p>
        </p:txBody>
      </p:sp>
    </p:spTree>
    <p:extLst>
      <p:ext uri="{BB962C8B-B14F-4D97-AF65-F5344CB8AC3E}">
        <p14:creationId xmlns:p14="http://schemas.microsoft.com/office/powerpoint/2010/main" val="227241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O" dirty="0"/>
              <a:t> </a:t>
            </a:r>
            <a:r>
              <a:rPr lang="es-ES" dirty="0"/>
              <a:t/>
            </a:r>
            <a:br>
              <a:rPr lang="es-ES" dirty="0"/>
            </a:br>
            <a:r>
              <a:rPr lang="es-ES" sz="3100" dirty="0">
                <a:solidFill>
                  <a:schemeClr val="tx1"/>
                </a:solidFill>
              </a:rPr>
              <a:t>1</a:t>
            </a:r>
            <a:r>
              <a:rPr lang="es-ES" sz="3100" dirty="0" smtClean="0">
                <a:solidFill>
                  <a:schemeClr val="tx1"/>
                </a:solidFill>
              </a:rPr>
              <a:t>. </a:t>
            </a:r>
            <a:r>
              <a:rPr lang="es-CO" sz="3100" b="1" dirty="0" smtClean="0">
                <a:solidFill>
                  <a:schemeClr val="tx1"/>
                </a:solidFill>
              </a:rPr>
              <a:t>Objetivos </a:t>
            </a:r>
            <a:r>
              <a:rPr lang="es-CO" sz="3100" b="1" dirty="0">
                <a:solidFill>
                  <a:schemeClr val="tx1"/>
                </a:solidFill>
              </a:rPr>
              <a:t>del Plan de Acción</a:t>
            </a:r>
            <a:r>
              <a:rPr lang="es-ES" sz="3100" dirty="0">
                <a:solidFill>
                  <a:schemeClr val="tx1"/>
                </a:solidFill>
              </a:rPr>
              <a:t/>
            </a:r>
            <a:br>
              <a:rPr lang="es-ES" sz="3100" dirty="0">
                <a:solidFill>
                  <a:schemeClr val="tx1"/>
                </a:solidFill>
              </a:rPr>
            </a:br>
            <a:endParaRPr lang="es-ES" sz="3100" dirty="0">
              <a:solidFill>
                <a:schemeClr val="tx1"/>
              </a:solidFill>
            </a:endParaRPr>
          </a:p>
        </p:txBody>
      </p:sp>
      <p:sp>
        <p:nvSpPr>
          <p:cNvPr id="3" name="2 Marcador de contenido"/>
          <p:cNvSpPr>
            <a:spLocks noGrp="1"/>
          </p:cNvSpPr>
          <p:nvPr>
            <p:ph idx="1"/>
          </p:nvPr>
        </p:nvSpPr>
        <p:spPr/>
        <p:txBody>
          <a:bodyPr/>
          <a:lstStyle/>
          <a:p>
            <a:pPr marL="0" indent="0" algn="ctr">
              <a:buNone/>
            </a:pPr>
            <a:r>
              <a:rPr lang="es-CO" dirty="0"/>
              <a:t>Para el período 2016 - 2019 nos proponemos mejorar y optimizar la Gestión Ambiental de CORPOAMAZONIA en su área de influencia,  con mayores y mejores resultados procurando el desarrollo humano sostenible y aportando al cumplimiento de las metas de los Objetivos de Desarrollo Sostenible (ODS) u Objetivos Mundiales respondiendo a los desafíos ambientales de nuestra región, en particular el Cambio Climático, los Riesgos, el Ordenamiento Territorial, la Gestión Ambiental Urbana y la Contaminación Ambiental a causa del Conflicto Armado Interno, </a:t>
            </a:r>
            <a:r>
              <a:rPr lang="es-CO" dirty="0" smtClean="0"/>
              <a:t>Los Residuos Peligrosos, Los Residuos Sólidos Urbanos, entre </a:t>
            </a:r>
            <a:r>
              <a:rPr lang="es-CO" dirty="0"/>
              <a:t>otros.</a:t>
            </a:r>
            <a:endParaRPr lang="es-ES" dirty="0"/>
          </a:p>
          <a:p>
            <a:endParaRPr lang="es-ES" dirty="0"/>
          </a:p>
        </p:txBody>
      </p:sp>
    </p:spTree>
    <p:extLst>
      <p:ext uri="{BB962C8B-B14F-4D97-AF65-F5344CB8AC3E}">
        <p14:creationId xmlns:p14="http://schemas.microsoft.com/office/powerpoint/2010/main" val="7953809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100</TotalTime>
  <Words>1099</Words>
  <Application>Microsoft Office PowerPoint</Application>
  <PresentationFormat>Presentación en pantalla (4:3)</PresentationFormat>
  <Paragraphs>74</Paragraphs>
  <Slides>17</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17</vt:i4>
      </vt:variant>
    </vt:vector>
  </HeadingPairs>
  <TitlesOfParts>
    <vt:vector size="19" baseType="lpstr">
      <vt:lpstr>Claridad</vt:lpstr>
      <vt:lpstr>Documento de Microsoft Word</vt:lpstr>
      <vt:lpstr>Presentación de PowerPoint</vt:lpstr>
      <vt:lpstr>INTRODUCCIÓN </vt:lpstr>
      <vt:lpstr>Presentación de PowerPoint</vt:lpstr>
      <vt:lpstr>Presentación de PowerPoint</vt:lpstr>
      <vt:lpstr>Presentación de PowerPoint</vt:lpstr>
      <vt:lpstr>Presentación de PowerPoint</vt:lpstr>
      <vt:lpstr>  Principios del Plan de Acción </vt:lpstr>
      <vt:lpstr>Presentación de PowerPoint</vt:lpstr>
      <vt:lpstr>  1. Objetivos del Plan de Acción </vt:lpstr>
      <vt:lpstr>Presentación de PowerPoint</vt:lpstr>
      <vt:lpstr>Presentación de PowerPoint</vt:lpstr>
      <vt:lpstr>Presentación de PowerPoint</vt:lpstr>
      <vt:lpstr>Presentación de PowerPoint</vt:lpstr>
      <vt:lpstr>Presentación de PowerPoint</vt:lpstr>
      <vt:lpstr>ACCIONES OPERATIVAS</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ll</cp:lastModifiedBy>
  <cp:revision>12</cp:revision>
  <dcterms:modified xsi:type="dcterms:W3CDTF">2015-11-16T02:29:24Z</dcterms:modified>
</cp:coreProperties>
</file>